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57" r:id="rId4"/>
    <p:sldId id="274" r:id="rId5"/>
    <p:sldId id="270" r:id="rId6"/>
    <p:sldId id="269" r:id="rId7"/>
    <p:sldId id="268" r:id="rId8"/>
    <p:sldId id="267" r:id="rId9"/>
    <p:sldId id="271" r:id="rId10"/>
    <p:sldId id="263" r:id="rId11"/>
    <p:sldId id="266" r:id="rId12"/>
    <p:sldId id="272" r:id="rId13"/>
    <p:sldId id="258" r:id="rId14"/>
    <p:sldId id="262" r:id="rId15"/>
    <p:sldId id="260" r:id="rId16"/>
    <p:sldId id="264" r:id="rId17"/>
    <p:sldId id="273" r:id="rId18"/>
    <p:sldId id="259" r:id="rId19"/>
    <p:sldId id="26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5" d="100"/>
          <a:sy n="65" d="100"/>
        </p:scale>
        <p:origin x="-15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0FCFE-770C-4D28-9F72-638736FADF1C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D4B3B-7190-43AA-8972-84E67014E7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0FCFE-770C-4D28-9F72-638736FADF1C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D4B3B-7190-43AA-8972-84E67014E7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0FCFE-770C-4D28-9F72-638736FADF1C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D4B3B-7190-43AA-8972-84E67014E7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0FCFE-770C-4D28-9F72-638736FADF1C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D4B3B-7190-43AA-8972-84E67014E7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0FCFE-770C-4D28-9F72-638736FADF1C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D4B3B-7190-43AA-8972-84E67014E7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0FCFE-770C-4D28-9F72-638736FADF1C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D4B3B-7190-43AA-8972-84E67014E7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0FCFE-770C-4D28-9F72-638736FADF1C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D4B3B-7190-43AA-8972-84E67014E7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0FCFE-770C-4D28-9F72-638736FADF1C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D4B3B-7190-43AA-8972-84E67014E7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0FCFE-770C-4D28-9F72-638736FADF1C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D4B3B-7190-43AA-8972-84E67014E7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0FCFE-770C-4D28-9F72-638736FADF1C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D4B3B-7190-43AA-8972-84E67014E7C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B0FCFE-770C-4D28-9F72-638736FADF1C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6D4B3B-7190-43AA-8972-84E67014E7C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3B0FCFE-770C-4D28-9F72-638736FADF1C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E6D4B3B-7190-43AA-8972-84E67014E7C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828800"/>
          </a:xfrm>
        </p:spPr>
        <p:txBody>
          <a:bodyPr>
            <a:noAutofit/>
          </a:bodyPr>
          <a:lstStyle/>
          <a:p>
            <a:r>
              <a:rPr lang="ru-RU" sz="2800" dirty="0" smtClean="0"/>
              <a:t>«Использование технологии развития критического мышления на уроках истории как средство повышения качества образования школьников»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365104"/>
            <a:ext cx="4464496" cy="1850504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Подготовила </a:t>
            </a:r>
          </a:p>
          <a:p>
            <a:pPr algn="l"/>
            <a:r>
              <a:rPr lang="ru-RU" dirty="0" smtClean="0"/>
              <a:t>Кузнецова Олеся Алексеевна, учитель истории Филиала МБОУ «Ивановская СОШ» Елизарьевская ООШ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7584" y="548680"/>
            <a:ext cx="7632848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«Учитель года – 2019»</a:t>
            </a:r>
          </a:p>
          <a:p>
            <a:pPr algn="ctr"/>
            <a:r>
              <a:rPr lang="ru-RU" b="1" cap="all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Конкурсное задание </a:t>
            </a:r>
            <a:r>
              <a:rPr lang="ru-RU" sz="2000" b="1" cap="all" dirty="0" smtClean="0">
                <a:ln w="0"/>
                <a:solidFill>
                  <a:schemeClr val="bg1"/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«Методический семинар»</a:t>
            </a:r>
          </a:p>
        </p:txBody>
      </p:sp>
      <p:pic>
        <p:nvPicPr>
          <p:cNvPr id="19458" name="Picture 2" descr="http://www.school84.permedu.ru/wp-content/uploads/2018/12/%D0%9F%D0%B5%D0%BB%D0%B8%D0%BA%D0%B0%D0%BD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3439688"/>
            <a:ext cx="3418311" cy="341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755576" y="1916832"/>
            <a:ext cx="7632848" cy="424731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9988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"/>
              <a:tabLst>
                <a:tab pos="11699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Карл был сыном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Пипина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 Короткого ( Х)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"/>
              <a:tabLst>
                <a:tab pos="11699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Самой длительной и тяжёлой была война с саксами. (Х)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"/>
              <a:tabLst>
                <a:tab pos="11699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Карл принуждал саксов принимать христианскую веру (Х)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"/>
              <a:tabLst>
                <a:tab pos="11699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В 800 году Карл был коронован в Риме (Х)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"/>
              <a:tabLst>
                <a:tab pos="11699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Высший совет знати не помогал королю управлять государством (О)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"/>
              <a:tabLst>
                <a:tab pos="11699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В 843 г. империя Карла Великого была поделена между его внуками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"/>
              <a:tabLst>
                <a:tab pos="11699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В средние века говорили: « Вассал моего вассала не мой вассал» (Х)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"/>
              <a:tabLst>
                <a:tab pos="11699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Феодальная лестница – это почётное или высокое звание (О)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457200" marR="0" lvl="1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"/>
              <a:tabLst>
                <a:tab pos="116998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Arial Unicode MS" pitchFamily="34" charset="-128"/>
                <a:cs typeface="Times New Roman" pitchFamily="18" charset="0"/>
              </a:rPr>
              <a:t>Междоусобная война – это война между феодалами (Х).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548680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Стратегия «Верные и неверные утверждения»</a:t>
            </a:r>
          </a:p>
          <a:p>
            <a:endParaRPr lang="ru-RU" sz="2400" b="1" dirty="0">
              <a:solidFill>
                <a:srgbClr val="FF0000"/>
              </a:solidFill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cs typeface="Times New Roman" pitchFamily="18" charset="0"/>
              </a:rPr>
              <a:t>Тема «Империя Карла Великого» 6 класс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/>
          </p:cNvGraphicFramePr>
          <p:nvPr/>
        </p:nvGraphicFramePr>
        <p:xfrm>
          <a:off x="539552" y="2492896"/>
          <a:ext cx="7886700" cy="3505200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628900"/>
                <a:gridCol w="2628900"/>
                <a:gridCol w="2628900"/>
              </a:tblGrid>
              <a:tr h="3318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«З» знаем</a:t>
                      </a: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«Х» хотим узнать</a:t>
                      </a:r>
                      <a:endParaRPr kumimoji="0" lang="ru-RU" sz="180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«У» узнали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Кто такие археологи</a:t>
                      </a:r>
                    </a:p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endParaRPr lang="ru-RU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Что</a:t>
                      </a:r>
                      <a:r>
                        <a:rPr lang="ru-RU" sz="2000" baseline="0" dirty="0" smtClean="0"/>
                        <a:t> такое и</a:t>
                      </a:r>
                      <a:r>
                        <a:rPr lang="ru-RU" sz="2000" dirty="0" smtClean="0"/>
                        <a:t>сторические источники</a:t>
                      </a:r>
                      <a:endParaRPr lang="ru-RU" sz="2000" b="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Как работают археологи</a:t>
                      </a:r>
                    </a:p>
                    <a:p>
                      <a:r>
                        <a:rPr lang="ru-RU" sz="2000" dirty="0" smtClean="0"/>
                        <a:t>Как находят</a:t>
                      </a:r>
                      <a:r>
                        <a:rPr lang="ru-RU" sz="2000" baseline="0" dirty="0" smtClean="0"/>
                        <a:t> археологические памятники</a:t>
                      </a:r>
                    </a:p>
                    <a:p>
                      <a:endParaRPr lang="ru-RU" sz="2000" dirty="0" smtClean="0"/>
                    </a:p>
                    <a:p>
                      <a:r>
                        <a:rPr lang="ru-RU" sz="2000" baseline="0" dirty="0" smtClean="0"/>
                        <a:t>Какие существуют виды исторических источников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67544" y="83671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Стратегия ЗХУ </a:t>
            </a:r>
          </a:p>
          <a:p>
            <a:pPr algn="ctr"/>
            <a:endParaRPr lang="ru-RU" sz="24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на уроке  Истории древнего мира в 5 классе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95736" y="620688"/>
            <a:ext cx="4964821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800" b="1" dirty="0"/>
              <a:t>СТАДИЯ </a:t>
            </a:r>
            <a:r>
              <a:rPr lang="ru-RU" sz="2800" b="1" dirty="0" smtClean="0"/>
              <a:t>ОСМЫСЛЕНИЯ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395536" y="1700808"/>
          <a:ext cx="8424936" cy="46329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366533"/>
                <a:gridCol w="2514442"/>
                <a:gridCol w="354396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/>
                        <a:t>Деятельность учителя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/>
                        <a:t>Деятельность учащихся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kern="1200" dirty="0" smtClean="0"/>
                        <a:t>Возможные приемы и методы</a:t>
                      </a:r>
                      <a:endParaRPr lang="ru-RU" sz="20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Сохранение интереса к теме при </a:t>
                      </a:r>
                      <a:r>
                        <a:rPr kumimoji="0" lang="ru-RU" sz="2000" kern="1200" baseline="0" dirty="0" smtClean="0"/>
                        <a:t> </a:t>
                      </a:r>
                      <a:r>
                        <a:rPr kumimoji="0" lang="ru-RU" sz="2000" kern="1200" dirty="0" smtClean="0"/>
                        <a:t>работе с новой информацией, постепенное продвижение от знания «старого» к «новому»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Чтение текста с  использованием</a:t>
                      </a:r>
                      <a:r>
                        <a:rPr kumimoji="0" lang="ru-RU" sz="2000" kern="1200" baseline="0" dirty="0" smtClean="0"/>
                        <a:t> </a:t>
                      </a:r>
                      <a:r>
                        <a:rPr kumimoji="0" lang="ru-RU" sz="2000" kern="1200" dirty="0" smtClean="0"/>
                        <a:t> предложенных</a:t>
                      </a:r>
                      <a:r>
                        <a:rPr kumimoji="0" lang="ru-RU" sz="2000" kern="1200" baseline="0" dirty="0" smtClean="0"/>
                        <a:t> </a:t>
                      </a:r>
                      <a:r>
                        <a:rPr kumimoji="0" lang="ru-RU" sz="2000" kern="1200" dirty="0" smtClean="0"/>
                        <a:t>учителем активных методов</a:t>
                      </a:r>
                      <a:r>
                        <a:rPr kumimoji="0" lang="ru-RU" sz="2000" kern="1200" baseline="0" dirty="0" smtClean="0"/>
                        <a:t> </a:t>
                      </a:r>
                      <a:r>
                        <a:rPr kumimoji="0" lang="ru-RU" sz="2000" kern="1200" dirty="0" smtClean="0"/>
                        <a:t>чтения</a:t>
                      </a:r>
                      <a:r>
                        <a:rPr kumimoji="0" lang="ru-RU" sz="2000" kern="1200" baseline="0" dirty="0" smtClean="0"/>
                        <a:t> с  </a:t>
                      </a:r>
                      <a:r>
                        <a:rPr kumimoji="0" lang="ru-RU" sz="2000" kern="1200" dirty="0" smtClean="0"/>
                        <a:t>ведением записей по мере осмысления новой информации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Clr>
                          <a:schemeClr val="tx1"/>
                        </a:buClr>
                        <a:buFontTx/>
                        <a:buNone/>
                      </a:pPr>
                      <a:r>
                        <a:rPr kumimoji="0" lang="ru-RU" sz="1800" kern="1200" dirty="0" smtClean="0"/>
                        <a:t>Методы активного чтения: </a:t>
                      </a:r>
                    </a:p>
                    <a:p>
                      <a:pPr marL="182563" indent="-182563">
                        <a:buClr>
                          <a:schemeClr val="tx1"/>
                        </a:buClr>
                        <a:buFont typeface="Arial" pitchFamily="34" charset="0"/>
                        <a:buChar char="•"/>
                      </a:pPr>
                      <a:r>
                        <a:rPr kumimoji="0" lang="ru-RU" sz="1800" kern="1200" dirty="0" smtClean="0"/>
                        <a:t> </a:t>
                      </a:r>
                      <a:r>
                        <a:rPr kumimoji="0" lang="ru-RU" sz="1800" u="none" kern="1200" dirty="0" smtClean="0"/>
                        <a:t>маркировка с использованием значков</a:t>
                      </a:r>
                      <a:r>
                        <a:rPr kumimoji="0" lang="ru-RU" sz="1800" u="sng" kern="1200" dirty="0" smtClean="0"/>
                        <a:t> </a:t>
                      </a:r>
                      <a:r>
                        <a:rPr kumimoji="0" lang="ru-RU" sz="1800" kern="1200" dirty="0" smtClean="0"/>
                        <a:t>«</a:t>
                      </a:r>
                      <a:r>
                        <a:rPr kumimoji="0" lang="ru-RU" sz="1800" kern="1200" dirty="0" err="1" smtClean="0"/>
                        <a:t>v</a:t>
                      </a:r>
                      <a:r>
                        <a:rPr kumimoji="0" lang="ru-RU" sz="1800" kern="1200" dirty="0" smtClean="0"/>
                        <a:t>», «+», «-», «?»</a:t>
                      </a:r>
                    </a:p>
                    <a:p>
                      <a:pPr marL="182563" indent="-182563">
                        <a:buClr>
                          <a:schemeClr val="tx1"/>
                        </a:buClr>
                        <a:buFont typeface="Arial" pitchFamily="34" charset="0"/>
                        <a:buChar char="•"/>
                      </a:pPr>
                      <a:r>
                        <a:rPr kumimoji="0" lang="ru-RU" sz="1800" kern="1200" dirty="0" smtClean="0"/>
                        <a:t>ведение различных записей типа двойных дневников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Эта стадия предусматривает активную работу с разнообразными источниками информации: таблицами, схемами, документами, картами, с учебником.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cs typeface="Aharoni" pitchFamily="2" charset="-79"/>
              </a:rPr>
              <a:t>Стратегия «</a:t>
            </a:r>
            <a:r>
              <a:rPr lang="ru-RU" sz="2400" b="1" dirty="0" err="1" smtClean="0">
                <a:solidFill>
                  <a:srgbClr val="FF0000"/>
                </a:solidFill>
                <a:cs typeface="Aharoni" pitchFamily="2" charset="-79"/>
              </a:rPr>
              <a:t>Инсерт</a:t>
            </a:r>
            <a:r>
              <a:rPr lang="ru-RU" sz="2400" b="1" dirty="0" smtClean="0">
                <a:solidFill>
                  <a:srgbClr val="FF0000"/>
                </a:solidFill>
                <a:cs typeface="Aharoni" pitchFamily="2" charset="-79"/>
              </a:rPr>
              <a:t>» на уроке </a:t>
            </a:r>
            <a:br>
              <a:rPr lang="ru-RU" sz="2400" b="1" dirty="0" smtClean="0">
                <a:solidFill>
                  <a:srgbClr val="FF0000"/>
                </a:solidFill>
                <a:cs typeface="Aharoni" pitchFamily="2" charset="-79"/>
              </a:rPr>
            </a:br>
            <a:r>
              <a:rPr lang="ru-RU" sz="2400" b="1" dirty="0" smtClean="0">
                <a:solidFill>
                  <a:srgbClr val="FF0000"/>
                </a:solidFill>
                <a:cs typeface="Aharoni" pitchFamily="2" charset="-79"/>
              </a:rPr>
              <a:t>истории в 7 классе.</a:t>
            </a:r>
            <a:r>
              <a:rPr lang="ru-RU" sz="2400" b="1" dirty="0" smtClean="0">
                <a:cs typeface="Aharoni" pitchFamily="2" charset="-79"/>
              </a:rPr>
              <a:t/>
            </a:r>
            <a:br>
              <a:rPr lang="ru-RU" sz="2400" b="1" dirty="0" smtClean="0">
                <a:cs typeface="Aharoni" pitchFamily="2" charset="-79"/>
              </a:rPr>
            </a:br>
            <a:r>
              <a:rPr lang="ru-RU" sz="2400" b="1" dirty="0" smtClean="0">
                <a:cs typeface="Aharoni" pitchFamily="2" charset="-79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cs typeface="Aharoni" pitchFamily="2" charset="-79"/>
              </a:rPr>
              <a:t>Тема</a:t>
            </a:r>
            <a:r>
              <a:rPr lang="ru-RU" sz="2400" b="1" dirty="0" smtClean="0">
                <a:cs typeface="Aharoni" pitchFamily="2" charset="-79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cs typeface="Aharoni" pitchFamily="2" charset="-79"/>
              </a:rPr>
              <a:t>«Великие географические открытия </a:t>
            </a:r>
            <a:br>
              <a:rPr lang="ru-RU" sz="2400" b="1" dirty="0" smtClean="0">
                <a:solidFill>
                  <a:srgbClr val="0070C0"/>
                </a:solidFill>
                <a:cs typeface="Aharoni" pitchFamily="2" charset="-79"/>
              </a:rPr>
            </a:br>
            <a:r>
              <a:rPr lang="ru-RU" sz="2400" b="1" dirty="0" smtClean="0">
                <a:solidFill>
                  <a:srgbClr val="0070C0"/>
                </a:solidFill>
                <a:cs typeface="Aharoni" pitchFamily="2" charset="-79"/>
              </a:rPr>
              <a:t>и их последствия»</a:t>
            </a:r>
            <a:endParaRPr lang="ru-RU" sz="2400" dirty="0">
              <a:solidFill>
                <a:srgbClr val="0070C0"/>
              </a:solidFill>
            </a:endParaRPr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/>
        </p:nvGraphicFramePr>
        <p:xfrm>
          <a:off x="611560" y="2420888"/>
          <a:ext cx="5976664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468052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Значки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Ключевые слова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sym typeface="Wingdings" pitchFamily="2" charset="2"/>
                        </a:rPr>
                        <a:t>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Колумб открыл Америку, но думал, что открыл новый путь в Индию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+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Конкиста – завоевание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Колония – территория, потерявшая независимость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–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Думал, что Колумб открыл всю Америку, а он доплыл только до островов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?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Почему после Великих географических открытий упали цены на золото и выросли цены на все товары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6660232" y="3182196"/>
            <a:ext cx="208823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sym typeface="Wingdings" pitchFamily="2" charset="2"/>
              </a:rPr>
              <a:t>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» – уже знал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  <a:sym typeface="Wingdings" pitchFamily="2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sym typeface="Wingdings" pitchFamily="2" charset="2"/>
              </a:rPr>
              <a:t> «+» – новое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  <a:sym typeface="Wingdings" pitchFamily="2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sym typeface="Wingdings" pitchFamily="2" charset="2"/>
              </a:rPr>
              <a:t>  «–» – думал иначе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  <a:sym typeface="Wingdings" pitchFamily="2" charset="2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sym typeface="Wingdings" pitchFamily="2" charset="2"/>
              </a:rPr>
              <a:t>   «?» – есть вопросы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cs typeface="Aharoni" pitchFamily="2" charset="-79"/>
              </a:rPr>
              <a:t>Стратегия «</a:t>
            </a:r>
            <a:r>
              <a:rPr lang="ru-RU" sz="2400" b="1" dirty="0" err="1" smtClean="0">
                <a:solidFill>
                  <a:srgbClr val="FF0000"/>
                </a:solidFill>
                <a:cs typeface="Aharoni" pitchFamily="2" charset="-79"/>
              </a:rPr>
              <a:t>Инсерт</a:t>
            </a:r>
            <a:r>
              <a:rPr lang="ru-RU" sz="2400" b="1" dirty="0" smtClean="0">
                <a:solidFill>
                  <a:srgbClr val="FF0000"/>
                </a:solidFill>
                <a:cs typeface="Aharoni" pitchFamily="2" charset="-79"/>
              </a:rPr>
              <a:t>» на уроке </a:t>
            </a:r>
            <a:br>
              <a:rPr lang="ru-RU" sz="2400" b="1" dirty="0" smtClean="0">
                <a:solidFill>
                  <a:srgbClr val="FF0000"/>
                </a:solidFill>
                <a:cs typeface="Aharoni" pitchFamily="2" charset="-79"/>
              </a:rPr>
            </a:br>
            <a:r>
              <a:rPr lang="ru-RU" sz="2400" b="1" dirty="0" smtClean="0">
                <a:solidFill>
                  <a:srgbClr val="FF0000"/>
                </a:solidFill>
                <a:cs typeface="Aharoni" pitchFamily="2" charset="-79"/>
              </a:rPr>
              <a:t>истории в </a:t>
            </a:r>
            <a:r>
              <a:rPr lang="ru-RU" sz="2400" b="1" dirty="0" smtClean="0">
                <a:solidFill>
                  <a:srgbClr val="FF0000"/>
                </a:solidFill>
                <a:cs typeface="Aharoni" pitchFamily="2" charset="-79"/>
              </a:rPr>
              <a:t>6 </a:t>
            </a:r>
            <a:r>
              <a:rPr lang="ru-RU" sz="2400" b="1" dirty="0" smtClean="0">
                <a:solidFill>
                  <a:srgbClr val="FF0000"/>
                </a:solidFill>
                <a:cs typeface="Aharoni" pitchFamily="2" charset="-79"/>
              </a:rPr>
              <a:t>классе.</a:t>
            </a:r>
            <a:r>
              <a:rPr lang="ru-RU" sz="2400" b="1" dirty="0" smtClean="0">
                <a:cs typeface="Aharoni" pitchFamily="2" charset="-79"/>
              </a:rPr>
              <a:t/>
            </a:r>
            <a:br>
              <a:rPr lang="ru-RU" sz="2400" b="1" dirty="0" smtClean="0">
                <a:cs typeface="Aharoni" pitchFamily="2" charset="-79"/>
              </a:rPr>
            </a:br>
            <a:r>
              <a:rPr lang="ru-RU" sz="2400" b="1" dirty="0" smtClean="0">
                <a:cs typeface="Aharoni" pitchFamily="2" charset="-79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cs typeface="Aharoni" pitchFamily="2" charset="-79"/>
              </a:rPr>
              <a:t>Тема</a:t>
            </a:r>
            <a:r>
              <a:rPr lang="ru-RU" sz="2400" b="1" dirty="0" smtClean="0">
                <a:cs typeface="Aharoni" pitchFamily="2" charset="-79"/>
              </a:rPr>
              <a:t> </a:t>
            </a:r>
            <a:r>
              <a:rPr lang="ru-RU" sz="2400" b="1" dirty="0" smtClean="0">
                <a:solidFill>
                  <a:srgbClr val="0070C0"/>
                </a:solidFill>
                <a:cs typeface="Aharoni" pitchFamily="2" charset="-79"/>
              </a:rPr>
              <a:t>«Феодальная раздробленность 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cs typeface="Aharoni" pitchFamily="2" charset="-79"/>
              </a:rPr>
              <a:t>на Руси»</a:t>
            </a:r>
            <a:endParaRPr lang="ru-RU" sz="2400" dirty="0">
              <a:solidFill>
                <a:srgbClr val="0070C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39552" y="2276872"/>
          <a:ext cx="6192688" cy="4028296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590983"/>
                <a:gridCol w="5601705"/>
              </a:tblGrid>
              <a:tr h="4248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Знаки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5516" marR="655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Ключевые понятия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5516" marR="65516" marT="0" marB="0"/>
                </a:tc>
              </a:tr>
              <a:tr h="6633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+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5516" marR="655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При правлении Владимира Мономаха Русь являлась единым государством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5516" marR="65516" marT="0" marB="0"/>
                </a:tc>
              </a:tr>
              <a:tr h="9936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–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5516" marR="655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Удел – территория, выделенная в собственность младшего князя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Феод – земельный надел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Феодал–владелец земельного надела или участка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5516" marR="65516" marT="0" marB="0"/>
                </a:tc>
              </a:tr>
              <a:tr h="10081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?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5516" marR="655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Почему произошел распад Руси?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Каковы особенности феодальной раздробленности Русского государства, в отличие от государств Западной Европы?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5516" marR="65516" marT="0" marB="0"/>
                </a:tc>
              </a:tr>
              <a:tr h="4248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!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5516" marR="6551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Думал, что распад Руси имел только негативные последствия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5516" marR="65516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804248" y="2924944"/>
            <a:ext cx="18904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/>
              <a:t>«+» – уже знал, </a:t>
            </a:r>
            <a:endParaRPr lang="ru-RU" b="1" i="1" dirty="0" smtClean="0"/>
          </a:p>
          <a:p>
            <a:r>
              <a:rPr lang="ru-RU" b="1" i="1" dirty="0" smtClean="0"/>
              <a:t>«–» </a:t>
            </a:r>
            <a:r>
              <a:rPr lang="ru-RU" b="1" i="1" dirty="0"/>
              <a:t>– не знал, </a:t>
            </a:r>
            <a:endParaRPr lang="ru-RU" b="1" i="1" dirty="0" smtClean="0"/>
          </a:p>
          <a:p>
            <a:r>
              <a:rPr lang="ru-RU" b="1" i="1" dirty="0" smtClean="0"/>
              <a:t>«?» </a:t>
            </a:r>
            <a:r>
              <a:rPr lang="ru-RU" b="1" i="1" dirty="0"/>
              <a:t>– есть вопросы</a:t>
            </a:r>
            <a:r>
              <a:rPr lang="ru-RU" b="1" i="1" dirty="0" smtClean="0"/>
              <a:t>,</a:t>
            </a:r>
          </a:p>
          <a:p>
            <a:r>
              <a:rPr lang="ru-RU" b="1" i="1" dirty="0" smtClean="0"/>
              <a:t> </a:t>
            </a:r>
            <a:r>
              <a:rPr lang="ru-RU" b="1" i="1" dirty="0"/>
              <a:t>«!» – думал иначе</a:t>
            </a:r>
            <a:r>
              <a:rPr lang="ru-RU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800" b="1" dirty="0" smtClean="0">
                <a:solidFill>
                  <a:srgbClr val="FF0000"/>
                </a:solidFill>
              </a:rPr>
              <a:t>Фишбоун на уроке истории в 6 классе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>
                <a:solidFill>
                  <a:srgbClr val="0070C0"/>
                </a:solidFill>
              </a:rPr>
              <a:t>Тема «Феодальная раздробленность на </a:t>
            </a:r>
            <a:r>
              <a:rPr lang="ru-RU" sz="2800" b="1" dirty="0" smtClean="0">
                <a:solidFill>
                  <a:srgbClr val="0070C0"/>
                </a:solidFill>
              </a:rPr>
              <a:t>Руси»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539552" y="3012621"/>
            <a:ext cx="2122187" cy="2214563"/>
          </a:xfrm>
          <a:custGeom>
            <a:avLst/>
            <a:gdLst>
              <a:gd name="T0" fmla="*/ 2147483647 w 1013"/>
              <a:gd name="T1" fmla="*/ 2147483647 h 1377"/>
              <a:gd name="T2" fmla="*/ 2147483647 w 1013"/>
              <a:gd name="T3" fmla="*/ 2147483647 h 1377"/>
              <a:gd name="T4" fmla="*/ 2147483647 w 1013"/>
              <a:gd name="T5" fmla="*/ 2147483647 h 1377"/>
              <a:gd name="T6" fmla="*/ 2147483647 w 1013"/>
              <a:gd name="T7" fmla="*/ 2147483647 h 1377"/>
              <a:gd name="T8" fmla="*/ 0 60000 65536"/>
              <a:gd name="T9" fmla="*/ 0 60000 65536"/>
              <a:gd name="T10" fmla="*/ 0 60000 65536"/>
              <a:gd name="T11" fmla="*/ 0 60000 65536"/>
              <a:gd name="T12" fmla="*/ 0 w 1013"/>
              <a:gd name="T13" fmla="*/ 0 h 1377"/>
              <a:gd name="T14" fmla="*/ 1013 w 1013"/>
              <a:gd name="T15" fmla="*/ 1377 h 137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13" h="1377">
                <a:moveTo>
                  <a:pt x="15" y="764"/>
                </a:moveTo>
                <a:cubicBezTo>
                  <a:pt x="0" y="567"/>
                  <a:pt x="642" y="0"/>
                  <a:pt x="786" y="83"/>
                </a:cubicBezTo>
                <a:cubicBezTo>
                  <a:pt x="930" y="166"/>
                  <a:pt x="1013" y="1149"/>
                  <a:pt x="877" y="1263"/>
                </a:cubicBezTo>
                <a:cubicBezTo>
                  <a:pt x="741" y="1377"/>
                  <a:pt x="30" y="961"/>
                  <a:pt x="15" y="764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ru-RU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Причины    распада      Древней </a:t>
            </a:r>
            <a:r>
              <a:rPr lang="ru-RU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Руси</a:t>
            </a:r>
          </a:p>
        </p:txBody>
      </p:sp>
      <p:sp>
        <p:nvSpPr>
          <p:cNvPr id="16388" name="Line 9"/>
          <p:cNvSpPr>
            <a:spLocks noChangeShapeType="1"/>
          </p:cNvSpPr>
          <p:nvPr/>
        </p:nvSpPr>
        <p:spPr bwMode="auto">
          <a:xfrm>
            <a:off x="2571750" y="4214813"/>
            <a:ext cx="47513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16389" name="AutoShape 12"/>
          <p:cNvCxnSpPr>
            <a:cxnSpLocks noChangeShapeType="1"/>
          </p:cNvCxnSpPr>
          <p:nvPr/>
        </p:nvCxnSpPr>
        <p:spPr bwMode="auto">
          <a:xfrm rot="5400000">
            <a:off x="2852738" y="3433763"/>
            <a:ext cx="866775" cy="71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0" name="AutoShape 12"/>
          <p:cNvCxnSpPr>
            <a:cxnSpLocks noChangeShapeType="1"/>
          </p:cNvCxnSpPr>
          <p:nvPr/>
        </p:nvCxnSpPr>
        <p:spPr bwMode="auto">
          <a:xfrm rot="5400000">
            <a:off x="4102894" y="3469481"/>
            <a:ext cx="723900" cy="6429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1" name="AutoShape 12"/>
          <p:cNvCxnSpPr>
            <a:cxnSpLocks noChangeShapeType="1"/>
          </p:cNvCxnSpPr>
          <p:nvPr/>
        </p:nvCxnSpPr>
        <p:spPr bwMode="auto">
          <a:xfrm rot="5400000">
            <a:off x="5174456" y="3469482"/>
            <a:ext cx="795337" cy="571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2" name="AutoShape 24"/>
          <p:cNvCxnSpPr>
            <a:cxnSpLocks noChangeShapeType="1"/>
          </p:cNvCxnSpPr>
          <p:nvPr/>
        </p:nvCxnSpPr>
        <p:spPr bwMode="auto">
          <a:xfrm rot="16200000" flipV="1">
            <a:off x="2821781" y="4464844"/>
            <a:ext cx="714375" cy="357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3" name="AutoShape 24"/>
          <p:cNvCxnSpPr>
            <a:cxnSpLocks noChangeShapeType="1"/>
          </p:cNvCxnSpPr>
          <p:nvPr/>
        </p:nvCxnSpPr>
        <p:spPr bwMode="auto">
          <a:xfrm rot="16200000" flipV="1">
            <a:off x="3893344" y="4393407"/>
            <a:ext cx="714375" cy="3571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6394" name="AutoShape 24"/>
          <p:cNvCxnSpPr>
            <a:cxnSpLocks noChangeShapeType="1"/>
          </p:cNvCxnSpPr>
          <p:nvPr/>
        </p:nvCxnSpPr>
        <p:spPr bwMode="auto">
          <a:xfrm rot="16200000" flipV="1">
            <a:off x="5214938" y="4286250"/>
            <a:ext cx="642938" cy="642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7" name="Прямоугольник 16"/>
          <p:cNvSpPr/>
          <p:nvPr/>
        </p:nvSpPr>
        <p:spPr>
          <a:xfrm>
            <a:off x="2627784" y="1700808"/>
            <a:ext cx="137328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Междоусобные войны и борьба за киевский престол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143375" y="1643063"/>
            <a:ext cx="136472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Усиление </a:t>
            </a:r>
            <a:r>
              <a:rPr lang="ru-RU" sz="1600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экономи-ческой</a:t>
            </a:r>
            <a:r>
              <a:rPr lang="ru-RU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мощи отдельных земель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796136" y="1916832"/>
            <a:ext cx="1593874" cy="1323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Отсутствуют тесные торговые связи между княжествами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267744" y="4941168"/>
            <a:ext cx="1785938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Не был определен порядок наследования киевского престола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995936" y="4941168"/>
            <a:ext cx="1643063" cy="13239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Различия территорий по природным и хозяйственным условиям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652120" y="5013176"/>
            <a:ext cx="15927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Натуральное хозяйство</a:t>
            </a:r>
          </a:p>
        </p:txBody>
      </p:sp>
      <p:sp>
        <p:nvSpPr>
          <p:cNvPr id="23" name="Freeform 10"/>
          <p:cNvSpPr>
            <a:spLocks/>
          </p:cNvSpPr>
          <p:nvPr/>
        </p:nvSpPr>
        <p:spPr bwMode="auto">
          <a:xfrm>
            <a:off x="6567185" y="2996952"/>
            <a:ext cx="2198687" cy="2295546"/>
          </a:xfrm>
          <a:custGeom>
            <a:avLst/>
            <a:gdLst>
              <a:gd name="T0" fmla="*/ 2147483647 w 1240"/>
              <a:gd name="T1" fmla="*/ 2147483647 h 1679"/>
              <a:gd name="T2" fmla="*/ 2147483647 w 1240"/>
              <a:gd name="T3" fmla="*/ 2147483647 h 1679"/>
              <a:gd name="T4" fmla="*/ 2147483647 w 1240"/>
              <a:gd name="T5" fmla="*/ 2147483647 h 1679"/>
              <a:gd name="T6" fmla="*/ 2147483647 w 1240"/>
              <a:gd name="T7" fmla="*/ 2147483647 h 1679"/>
              <a:gd name="T8" fmla="*/ 2147483647 w 1240"/>
              <a:gd name="T9" fmla="*/ 2147483647 h 1679"/>
              <a:gd name="T10" fmla="*/ 2147483647 w 1240"/>
              <a:gd name="T11" fmla="*/ 2147483647 h 1679"/>
              <a:gd name="T12" fmla="*/ 2147483647 w 1240"/>
              <a:gd name="T13" fmla="*/ 2147483647 h 167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40"/>
              <a:gd name="T22" fmla="*/ 0 h 1679"/>
              <a:gd name="T23" fmla="*/ 1240 w 1240"/>
              <a:gd name="T24" fmla="*/ 1679 h 167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40" h="1679">
                <a:moveTo>
                  <a:pt x="53" y="689"/>
                </a:moveTo>
                <a:cubicBezTo>
                  <a:pt x="106" y="439"/>
                  <a:pt x="726" y="106"/>
                  <a:pt x="915" y="53"/>
                </a:cubicBezTo>
                <a:cubicBezTo>
                  <a:pt x="1104" y="0"/>
                  <a:pt x="1187" y="250"/>
                  <a:pt x="1187" y="371"/>
                </a:cubicBezTo>
                <a:cubicBezTo>
                  <a:pt x="1187" y="492"/>
                  <a:pt x="915" y="590"/>
                  <a:pt x="915" y="779"/>
                </a:cubicBezTo>
                <a:cubicBezTo>
                  <a:pt x="915" y="968"/>
                  <a:pt x="1240" y="1377"/>
                  <a:pt x="1187" y="1505"/>
                </a:cubicBezTo>
                <a:cubicBezTo>
                  <a:pt x="1134" y="1633"/>
                  <a:pt x="794" y="1679"/>
                  <a:pt x="597" y="1550"/>
                </a:cubicBezTo>
                <a:cubicBezTo>
                  <a:pt x="400" y="1421"/>
                  <a:pt x="0" y="939"/>
                  <a:pt x="53" y="689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ru-RU" sz="16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endParaRPr lang="ru-RU" sz="16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r>
              <a:rPr lang="ru-RU" sz="16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Раздробленность </a:t>
            </a:r>
            <a:r>
              <a:rPr lang="ru-RU" sz="16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на Руси была неизбежна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548680"/>
            <a:ext cx="7358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Прием «Кластер</a:t>
            </a:r>
            <a:r>
              <a:rPr lang="ru-RU" sz="2400" b="1" dirty="0" smtClean="0">
                <a:solidFill>
                  <a:srgbClr val="FF0000"/>
                </a:solidFill>
              </a:rPr>
              <a:t>»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Тема «Восточные славяне и их соседи» 6 класс</a:t>
            </a:r>
            <a:endParaRPr lang="ru-RU" sz="2400" dirty="0">
              <a:solidFill>
                <a:srgbClr val="0070C0"/>
              </a:solidFill>
            </a:endParaRPr>
          </a:p>
        </p:txBody>
      </p:sp>
      <p:pic>
        <p:nvPicPr>
          <p:cNvPr id="3" name="Рисунок 2" descr="http://festival.1september.ru/articles/413416/img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44824"/>
            <a:ext cx="7128792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95736" y="620688"/>
            <a:ext cx="4522392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800" b="1" dirty="0"/>
              <a:t>СТАДИЯ </a:t>
            </a:r>
            <a:r>
              <a:rPr lang="ru-RU" sz="2800" b="1" dirty="0" smtClean="0"/>
              <a:t>РЕФЛЕКСИИ</a:t>
            </a:r>
            <a:endParaRPr lang="ru-RU" sz="2800" b="1" dirty="0"/>
          </a:p>
        </p:txBody>
      </p:sp>
      <p:graphicFrame>
        <p:nvGraphicFramePr>
          <p:cNvPr id="5" name="Содержимое 3"/>
          <p:cNvGraphicFramePr>
            <a:graphicFrameLocks/>
          </p:cNvGraphicFramePr>
          <p:nvPr/>
        </p:nvGraphicFramePr>
        <p:xfrm>
          <a:off x="395536" y="1412776"/>
          <a:ext cx="8424936" cy="490832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664296"/>
                <a:gridCol w="2664296"/>
                <a:gridCol w="3096344"/>
              </a:tblGrid>
              <a:tr h="8168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kern="1200" dirty="0" smtClean="0"/>
                        <a:t>Деятельность учителя</a:t>
                      </a:r>
                      <a:endParaRPr lang="ru-RU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kern="1200" dirty="0" smtClean="0"/>
                        <a:t>Деятельность учащихся</a:t>
                      </a:r>
                      <a:endParaRPr lang="ru-RU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kern="1200" dirty="0" smtClean="0"/>
                        <a:t>Возможные приемы и методы</a:t>
                      </a:r>
                      <a:endParaRPr lang="ru-RU" sz="2400" dirty="0" smtClean="0"/>
                    </a:p>
                  </a:txBody>
                  <a:tcPr anchor="ctr"/>
                </a:tc>
              </a:tr>
              <a:tr h="3719605">
                <a:tc>
                  <a:txBody>
                    <a:bodyPr/>
                    <a:lstStyle/>
                    <a:p>
                      <a:pPr algn="l"/>
                      <a:r>
                        <a:rPr kumimoji="0" lang="ru-RU" sz="1800" kern="1200" dirty="0" smtClean="0"/>
                        <a:t>Вернуть учащихся к первоначальным записям-</a:t>
                      </a:r>
                      <a:br>
                        <a:rPr kumimoji="0" lang="ru-RU" sz="1800" kern="1200" dirty="0" smtClean="0"/>
                      </a:br>
                      <a:r>
                        <a:rPr kumimoji="0" lang="ru-RU" sz="1800" kern="1200" dirty="0" smtClean="0"/>
                        <a:t>предположениям, внести изменения, дополнения, дать творческие, исследовательские или практические задания на основе изученной информации.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/>
                        <a:t>Умение  соотносить «новую» информацию со «старой», используя знания, полученные на стадии осмысления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563" indent="-182563">
                        <a:buFont typeface="Arial" pitchFamily="34" charset="0"/>
                        <a:buChar char="•"/>
                      </a:pPr>
                      <a:r>
                        <a:rPr kumimoji="0" lang="ru-RU" sz="1800" kern="1200" dirty="0" smtClean="0"/>
                        <a:t> возврат к ключевым словам, верным и неверным утверждениям; </a:t>
                      </a:r>
                    </a:p>
                    <a:p>
                      <a:pPr marL="182563" indent="-182563">
                        <a:buFont typeface="Arial" pitchFamily="34" charset="0"/>
                        <a:buChar char="•"/>
                      </a:pPr>
                      <a:r>
                        <a:rPr kumimoji="0" lang="ru-RU" sz="1800" kern="1200" dirty="0" smtClean="0"/>
                        <a:t>ответы на поставленные вопросы; </a:t>
                      </a:r>
                    </a:p>
                    <a:p>
                      <a:pPr marL="182563" indent="-182563">
                        <a:buFont typeface="Arial" pitchFamily="34" charset="0"/>
                        <a:buChar char="•"/>
                      </a:pPr>
                      <a:r>
                        <a:rPr kumimoji="0" lang="ru-RU" sz="1800" kern="1200" dirty="0" smtClean="0"/>
                        <a:t>организация различных видов дискуссий; </a:t>
                      </a:r>
                    </a:p>
                    <a:p>
                      <a:pPr marL="182563" indent="-182563">
                        <a:buFont typeface="Arial" pitchFamily="34" charset="0"/>
                        <a:buChar char="•"/>
                      </a:pPr>
                      <a:r>
                        <a:rPr kumimoji="0" lang="ru-RU" sz="1800" kern="1200" dirty="0" smtClean="0"/>
                        <a:t>написание творческих работ: </a:t>
                      </a:r>
                      <a:r>
                        <a:rPr kumimoji="0" lang="ru-RU" sz="1800" u="none" kern="1200" dirty="0" err="1" smtClean="0"/>
                        <a:t>синквейны</a:t>
                      </a:r>
                      <a:r>
                        <a:rPr kumimoji="0" lang="ru-RU" sz="1800" kern="1200" dirty="0" smtClean="0"/>
                        <a:t>, эссе; т.д.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9712" y="836712"/>
            <a:ext cx="5320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Синквейн на 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уроках истории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44824"/>
            <a:ext cx="446449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 </a:t>
            </a:r>
            <a:r>
              <a:rPr lang="ru-RU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класс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«Россия </a:t>
            </a:r>
            <a:r>
              <a:rPr lang="ru-RU" sz="28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в </a:t>
            </a:r>
            <a:r>
              <a:rPr lang="ru-RU" sz="28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1900-1917гг.»</a:t>
            </a:r>
          </a:p>
          <a:p>
            <a:pPr algn="ctr"/>
            <a:endParaRPr lang="ru-RU" sz="2800" b="1" dirty="0" smtClean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algn="ctr"/>
            <a:r>
              <a:rPr lang="ru-RU" sz="2400" dirty="0" smtClean="0">
                <a:latin typeface="Arial" charset="0"/>
                <a:cs typeface="Arial" charset="0"/>
              </a:rPr>
              <a:t>Россия </a:t>
            </a:r>
            <a:br>
              <a:rPr lang="ru-RU" sz="2400" dirty="0" smtClean="0">
                <a:latin typeface="Arial" charset="0"/>
                <a:cs typeface="Arial" charset="0"/>
              </a:rPr>
            </a:br>
            <a:r>
              <a:rPr lang="ru-RU" sz="2400" dirty="0" smtClean="0">
                <a:latin typeface="Arial" charset="0"/>
                <a:cs typeface="Arial" charset="0"/>
              </a:rPr>
              <a:t>царская, самодержавная</a:t>
            </a:r>
            <a:br>
              <a:rPr lang="ru-RU" sz="2400" dirty="0" smtClean="0">
                <a:latin typeface="Arial" charset="0"/>
                <a:cs typeface="Arial" charset="0"/>
              </a:rPr>
            </a:br>
            <a:r>
              <a:rPr lang="ru-RU" sz="2400" dirty="0" smtClean="0">
                <a:latin typeface="Arial" charset="0"/>
                <a:cs typeface="Arial" charset="0"/>
              </a:rPr>
              <a:t>воюет, подавляет, свергает</a:t>
            </a:r>
            <a:br>
              <a:rPr lang="ru-RU" sz="2400" dirty="0" smtClean="0">
                <a:latin typeface="Arial" charset="0"/>
                <a:cs typeface="Arial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требовала больших социальных перемен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революция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4139952" y="1412776"/>
            <a:ext cx="500404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b="1" i="1" dirty="0" smtClean="0">
              <a:solidFill>
                <a:srgbClr val="0070C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indent="4572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8 класс </a:t>
            </a:r>
            <a:endParaRPr lang="ru-RU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lvl="0" indent="45720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ема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«Империя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Наполеона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Бонапарта»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Бонапарт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Смелый,      решительный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Сражается,  завоёвывает,  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Стремится</a:t>
            </a:r>
            <a:endParaRPr lang="ru-RU" sz="2400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был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великим полководцем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Император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35896" y="1268760"/>
            <a:ext cx="532859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Использование технологии развития критического мышления на уроках позволяет сформировать  умения и навыки работы с информацией: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находить, осмысливать, использовать нужную информацию;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анализировать, систематизировать, представлять информацию в виде схем, таблиц, графиков.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сравнивать исторические явления и объекты, при этом самостоятельно выявлять признаки или линии сравнения; 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выявлять проблемы, содержащиеся в тексте, определять возможные пути решения, вести поиск  необходимых сведений, используя  различные источники информации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771800" y="548680"/>
            <a:ext cx="21537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Выводы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IMG_276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05064"/>
            <a:ext cx="3383868" cy="22559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Моментальный снимок 1 (19.02.2019 20-58).png"/>
          <p:cNvPicPr>
            <a:picLocks noChangeAspect="1"/>
          </p:cNvPicPr>
          <p:nvPr/>
        </p:nvPicPr>
        <p:blipFill>
          <a:blip r:embed="rId3" cstate="print"/>
          <a:srcRect t="12748" b="12748"/>
          <a:stretch>
            <a:fillRect/>
          </a:stretch>
        </p:blipFill>
        <p:spPr>
          <a:xfrm>
            <a:off x="179512" y="1700808"/>
            <a:ext cx="3608294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476672"/>
            <a:ext cx="6120680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«Визитная карточка»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pic>
        <p:nvPicPr>
          <p:cNvPr id="3" name="Рисунок 2" descr="img013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560" y="1196752"/>
            <a:ext cx="2376264" cy="3600400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539552" y="4941168"/>
            <a:ext cx="3888432" cy="1656184"/>
          </a:xfrm>
          <a:prstGeom prst="roundRect">
            <a:avLst/>
          </a:prstGeom>
          <a:solidFill>
            <a:srgbClr val="50E28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</a:rPr>
              <a:t>Моё кредо: «Чтобы быть хорошим преподавателем, нужно любить то, что преподаешь, и любить тех, кому преподаешь» (В.Ключевский)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275856" y="1196752"/>
            <a:ext cx="5400600" cy="49685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36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Monotype Corsiva" pitchFamily="66" charset="0"/>
              </a:rPr>
              <a:t>Кузнецова Олеся Алексеевна</a:t>
            </a:r>
            <a:endParaRPr kumimoji="0" lang="ru-RU" sz="3600" b="0" i="1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Monotype Corsiva" pitchFamily="66" charset="0"/>
            </a:endParaRPr>
          </a:p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Должность: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учитель истории</a:t>
            </a:r>
          </a:p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Предметы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история, обществознание и краеведение</a:t>
            </a:r>
          </a:p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Место работы: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Филиал МБОУ «Ивановская СОШ» </a:t>
            </a:r>
          </a:p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Елизарьевская ООШ</a:t>
            </a:r>
          </a:p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Дивеевского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района</a:t>
            </a:r>
          </a:p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Стаж работы: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23 года</a:t>
            </a:r>
          </a:p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Имеющаяся категория: 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высшая</a:t>
            </a:r>
          </a:p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Получатель Гранта губернатора </a:t>
            </a:r>
          </a:p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Нижегородской области по ПНПО</a:t>
            </a:r>
          </a:p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в 2014 году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2564904"/>
            <a:ext cx="6724918" cy="769441"/>
          </a:xfrm>
          <a:prstGeom prst="rect">
            <a:avLst/>
          </a:prstGeom>
          <a:scene3d>
            <a:camera prst="orthographicFront">
              <a:rot lat="0" lon="21299999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ru-RU" sz="4400" dirty="0" smtClean="0"/>
              <a:t>Спасибо за внимание!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628800"/>
            <a:ext cx="741682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Технология развития  критического мышления позволяет реализовать </a:t>
            </a:r>
            <a:endParaRPr lang="en-US" sz="2800" dirty="0" smtClean="0"/>
          </a:p>
          <a:p>
            <a:pPr algn="ctr"/>
            <a:r>
              <a:rPr lang="ru-RU" sz="2800" dirty="0" smtClean="0"/>
              <a:t>системно - </a:t>
            </a:r>
            <a:r>
              <a:rPr lang="ru-RU" sz="2800" dirty="0" err="1" smtClean="0"/>
              <a:t>деятельностный</a:t>
            </a:r>
            <a:r>
              <a:rPr lang="ru-RU" sz="2800" dirty="0" smtClean="0"/>
              <a:t> подход в условиях </a:t>
            </a:r>
            <a:r>
              <a:rPr lang="ru-RU" sz="2800" dirty="0" smtClean="0">
                <a:latin typeface="+mn-lt"/>
              </a:rPr>
              <a:t>внедрения ФГОС 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27784" y="908720"/>
            <a:ext cx="39597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</a:rPr>
              <a:t>АКТУАЛЬНОСТЬ</a:t>
            </a:r>
          </a:p>
        </p:txBody>
      </p:sp>
      <p:pic>
        <p:nvPicPr>
          <p:cNvPr id="4" name="Рисунок 3" descr="Моментальный снимок 1 (19.02.2019 20-29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3717032"/>
            <a:ext cx="4680520" cy="26556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11560" y="868070"/>
            <a:ext cx="7776864" cy="5262979"/>
          </a:xfrm>
          <a:prstGeom prst="rect">
            <a:avLst/>
          </a:prstGeom>
          <a:ln>
            <a:noFill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Цель: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обобщить педагогический опыт использования приёмов технологии развития критического мышления.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Задачи: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·  изучить научно-методическую основу технологии развития критического мышления;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·  описать и обосновать наиболее эффективные приёмы и методы технологии развития критического мышления на уроках истории;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·  проанализировать результаты работы по повышению качества знаний учащихся при помощи данной технологии.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467544" y="1772816"/>
            <a:ext cx="7992888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        Технология развития критического мышления разработана в конце XX века в США (Ч. Темпл, Д.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Стил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К.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Мередит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). В ней синтезированы идеи и методы отечественных технологий, коллективных и групповых способов обучения, а также сотрудничества, развивающего обучения; она является общепедагогической,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надпредметной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         Технология РКМ представляет собой целостную систему, формирующую навыки работы с информацией в процессе чтения и письма. Критическое мышление – это один из видов интеллектуальной деятельности человека, который характеризуется высоким уровнем восприятия, понимания, объективности подхода к окружающему его информационному полю.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908720"/>
            <a:ext cx="805541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ru-RU" sz="2800" b="1" dirty="0" smtClean="0">
                <a:solidFill>
                  <a:schemeClr val="accent4">
                    <a:lumMod val="75000"/>
                  </a:schemeClr>
                </a:solidFill>
                <a:latin typeface="+mj-lt"/>
              </a:rPr>
              <a:t>Технология критического мышления</a:t>
            </a:r>
            <a:endParaRPr lang="ru-RU" sz="2800" dirty="0">
              <a:solidFill>
                <a:schemeClr val="accent4">
                  <a:lumMod val="7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700808"/>
            <a:ext cx="77768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dirty="0" smtClean="0">
                <a:latin typeface="Arial" charset="0"/>
                <a:cs typeface="Arial" charset="0"/>
              </a:rPr>
              <a:t>1) Формирование нового стиля мышления</a:t>
            </a:r>
          </a:p>
          <a:p>
            <a:pPr>
              <a:buNone/>
            </a:pPr>
            <a:r>
              <a:rPr lang="ru-RU" sz="2400" dirty="0" smtClean="0">
                <a:latin typeface="Arial" charset="0"/>
                <a:cs typeface="Arial" charset="0"/>
              </a:rPr>
              <a:t>2)   Развитие таких базовых качеств личности, как критическое мышление, </a:t>
            </a:r>
            <a:r>
              <a:rPr lang="ru-RU" sz="2400" dirty="0" err="1" smtClean="0">
                <a:latin typeface="Arial" charset="0"/>
                <a:cs typeface="Arial" charset="0"/>
              </a:rPr>
              <a:t>коммуникативность</a:t>
            </a:r>
            <a:r>
              <a:rPr lang="ru-RU" sz="2400" dirty="0" smtClean="0">
                <a:latin typeface="Arial" charset="0"/>
                <a:cs typeface="Arial" charset="0"/>
              </a:rPr>
              <a:t>, </a:t>
            </a:r>
            <a:r>
              <a:rPr lang="ru-RU" sz="2400" dirty="0" err="1" smtClean="0">
                <a:latin typeface="Arial" charset="0"/>
                <a:cs typeface="Arial" charset="0"/>
              </a:rPr>
              <a:t>креативность</a:t>
            </a:r>
            <a:r>
              <a:rPr lang="ru-RU" sz="2400" dirty="0" smtClean="0">
                <a:latin typeface="Arial" charset="0"/>
                <a:cs typeface="Arial" charset="0"/>
              </a:rPr>
              <a:t>, мобильность</a:t>
            </a:r>
          </a:p>
          <a:p>
            <a:pPr>
              <a:buNone/>
            </a:pPr>
            <a:r>
              <a:rPr lang="ru-RU" sz="2400" dirty="0" smtClean="0">
                <a:latin typeface="Arial" charset="0"/>
                <a:cs typeface="Arial" charset="0"/>
              </a:rPr>
              <a:t>3) Развитие аналитического, критического мышления.</a:t>
            </a:r>
          </a:p>
          <a:p>
            <a:pPr>
              <a:buNone/>
            </a:pPr>
            <a:r>
              <a:rPr lang="ru-RU" sz="2400" dirty="0" smtClean="0">
                <a:latin typeface="Arial" charset="0"/>
                <a:cs typeface="Arial" charset="0"/>
              </a:rPr>
              <a:t>4)   Формирование культуры чтения, включающей в себя умение ориентироваться в источниках информации</a:t>
            </a:r>
          </a:p>
          <a:p>
            <a:pPr>
              <a:buNone/>
            </a:pPr>
            <a:r>
              <a:rPr lang="ru-RU" sz="2400" dirty="0" smtClean="0">
                <a:latin typeface="Arial" charset="0"/>
                <a:cs typeface="Arial" charset="0"/>
              </a:rPr>
              <a:t>5)  Стимулирование самостоятельной поисковой творческой деятельности, запуск механизмов самообразования и самоорганизации.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548680"/>
            <a:ext cx="74888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+mj-lt"/>
              </a:rPr>
              <a:t>Какие цели и задачи ставит данная технология?</a:t>
            </a:r>
            <a:endParaRPr lang="ru-RU" sz="2800" dirty="0">
              <a:solidFill>
                <a:srgbClr val="C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827584" y="677017"/>
            <a:ext cx="756084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Прогнозируемые результаты деятельности обучающихся: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·повышение учебной мотивации школьников;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·способность обучающихся к самостоятельным оценочным суждениям;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·умение ставить вопросы, выделять главное, делать сравнение, устанавливать причинно – следственные связи и делать умозаключения;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·умение видеть смысл в информации, понимать проблему в целом;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·способность к исследовательской деятельности, поиску, анализу, к творческой переработке информации.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/>
          </p:cNvGraphicFramePr>
          <p:nvPr/>
        </p:nvGraphicFramePr>
        <p:xfrm>
          <a:off x="611560" y="2492896"/>
          <a:ext cx="7955281" cy="3515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4401"/>
                <a:gridCol w="2629845"/>
                <a:gridCol w="2441035"/>
              </a:tblGrid>
              <a:tr h="374678">
                <a:tc>
                  <a:txBody>
                    <a:bodyPr/>
                    <a:lstStyle/>
                    <a:p>
                      <a:r>
                        <a:rPr lang="ru-RU" dirty="0" smtClean="0"/>
                        <a:t>1- я стадия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2-я стадия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3-я стадия</a:t>
                      </a:r>
                      <a:endParaRPr lang="ru-RU" dirty="0"/>
                    </a:p>
                  </a:txBody>
                  <a:tcPr/>
                </a:tc>
              </a:tr>
              <a:tr h="314113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Вызов:</a:t>
                      </a:r>
                    </a:p>
                    <a:p>
                      <a:endParaRPr lang="ru-RU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– актуализация имеющихся знаний;</a:t>
                      </a:r>
                    </a:p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 – пробуждение интереса к получению новой информации; </a:t>
                      </a:r>
                    </a:p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 – постановка учеником собственных целей обучения.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Реализация смысла:</a:t>
                      </a:r>
                    </a:p>
                    <a:p>
                      <a:endParaRPr lang="ru-RU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– получение новой информации;</a:t>
                      </a:r>
                    </a:p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 – учащиеся соотносят старые знания с новыми.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Рефлексия:</a:t>
                      </a:r>
                    </a:p>
                    <a:p>
                      <a:endParaRPr lang="ru-RU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– размышление, рождение нового знания;</a:t>
                      </a:r>
                    </a:p>
                    <a:p>
                      <a:r>
                        <a:rPr lang="ru-RU" sz="1800" dirty="0" smtClean="0">
                          <a:latin typeface="Arial" pitchFamily="34" charset="0"/>
                          <a:cs typeface="Arial" pitchFamily="34" charset="0"/>
                        </a:rPr>
                        <a:t> – постановка учеником новых целей обучения.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11560" y="548680"/>
            <a:ext cx="78488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Основа технологии – трехфазовая структура урока: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>
                <a:solidFill>
                  <a:srgbClr val="FF0000"/>
                </a:solidFill>
              </a:rPr>
              <a:t>вызов, осмысление, рефлексия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3"/>
          <p:cNvGraphicFramePr>
            <a:graphicFrameLocks/>
          </p:cNvGraphicFramePr>
          <p:nvPr/>
        </p:nvGraphicFramePr>
        <p:xfrm>
          <a:off x="683568" y="1340768"/>
          <a:ext cx="7848872" cy="466798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128788"/>
                <a:gridCol w="2623740"/>
                <a:gridCol w="3096344"/>
              </a:tblGrid>
              <a:tr h="1223744"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kern="1200" dirty="0" err="1" smtClean="0"/>
                        <a:t>Деятель-ность</a:t>
                      </a:r>
                      <a:r>
                        <a:rPr kumimoji="0" lang="ru-RU" sz="2400" kern="1200" dirty="0" smtClean="0"/>
                        <a:t> учителя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kern="1200" dirty="0" smtClean="0"/>
                        <a:t>Деятельность учащихся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400" kern="1200" dirty="0" smtClean="0"/>
                        <a:t>Возможные приемы и методы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Вызов уже имеющихся знаний по изучаемому вопросу, активизация учащихся, мотивация для дальнейшей работы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2000" kern="1200" dirty="0" smtClean="0"/>
                        <a:t>Ученик вспоминает, что ему известно по изучаемому вопросу, задает вопросы, на которые хотел бы получить ответ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Можно применить различные приемы, такие как: свободное письмо, перепутанные логические цепи, ключевые термины, прием «Корзина» (идей, понятий, имен…), покопаемся в памяти, верные и неверные утверждения, ассоциации, кластеры.</a:t>
                      </a:r>
                      <a:endParaRPr kumimoji="0"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627784" y="620688"/>
            <a:ext cx="3748142" cy="52322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800" b="1" dirty="0"/>
              <a:t>СТАДИЯ ВЫЗОВА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169</TotalTime>
  <Words>1114</Words>
  <Application>Microsoft Office PowerPoint</Application>
  <PresentationFormat>Экран (4:3)</PresentationFormat>
  <Paragraphs>187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Аспект</vt:lpstr>
      <vt:lpstr>«Использование технологии развития критического мышления на уроках истории как средство повышения качества образования школьников»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Фишбоун на уроке истории в 6 классе Тема «Феодальная раздробленность на Руси»</vt:lpstr>
      <vt:lpstr>Слайд 16</vt:lpstr>
      <vt:lpstr>Слайд 17</vt:lpstr>
      <vt:lpstr>Слайд 18</vt:lpstr>
      <vt:lpstr>Слайд 19</vt:lpstr>
      <vt:lpstr>Слайд 20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HP</cp:lastModifiedBy>
  <cp:revision>41</cp:revision>
  <dcterms:created xsi:type="dcterms:W3CDTF">2019-02-18T19:15:09Z</dcterms:created>
  <dcterms:modified xsi:type="dcterms:W3CDTF">2019-02-19T18:04:53Z</dcterms:modified>
</cp:coreProperties>
</file>