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24"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194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4F6CA39-A07F-4842-8FB6-E90EFB3C2C48}" type="datetimeFigureOut">
              <a:rPr lang="ru-RU" smtClean="0"/>
              <a:pPr/>
              <a:t>27.03.2012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C3094D9-064D-447A-BEF7-B613D4EA901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6CA39-A07F-4842-8FB6-E90EFB3C2C48}" type="datetimeFigureOut">
              <a:rPr lang="ru-RU" smtClean="0"/>
              <a:pPr/>
              <a:t>27.03.2012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094D9-064D-447A-BEF7-B613D4EA901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1.jpeg"/><Relationship Id="rId1" Type="http://schemas.openxmlformats.org/officeDocument/2006/relationships/slideLayout" Target="../slideLayouts/slideLayout8.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10.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7.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32657"/>
            <a:ext cx="7772400" cy="3600399"/>
          </a:xfrm>
        </p:spPr>
        <p:txBody>
          <a:bodyPr>
            <a:normAutofit fontScale="90000"/>
          </a:bodyPr>
          <a:lstStyle/>
          <a:p>
            <a:r>
              <a:rPr lang="ru-RU" sz="2800" b="1" dirty="0" smtClean="0">
                <a:latin typeface="Monotype Corsiva" pitchFamily="66" charset="0"/>
              </a:rPr>
              <a:t>Районная краеведческая конференция</a:t>
            </a:r>
            <a:br>
              <a:rPr lang="ru-RU" sz="2800" b="1" dirty="0" smtClean="0">
                <a:latin typeface="Monotype Corsiva" pitchFamily="66" charset="0"/>
              </a:rPr>
            </a:br>
            <a:r>
              <a:rPr lang="ru-RU" sz="2800" b="1" dirty="0" smtClean="0">
                <a:latin typeface="Monotype Corsiva" pitchFamily="66" charset="0"/>
              </a:rPr>
              <a:t>«С малой родины начинается Россия»</a:t>
            </a:r>
            <a:r>
              <a:rPr lang="ru-RU" sz="2800" dirty="0" smtClean="0">
                <a:latin typeface="Monotype Corsiva" pitchFamily="66" charset="0"/>
              </a:rPr>
              <a:t/>
            </a:r>
            <a:br>
              <a:rPr lang="ru-RU" sz="2800" dirty="0" smtClean="0">
                <a:latin typeface="Monotype Corsiva" pitchFamily="66" charset="0"/>
              </a:rPr>
            </a:br>
            <a:r>
              <a:rPr lang="ru-RU" sz="2800" dirty="0" smtClean="0">
                <a:latin typeface="Monotype Corsiva" pitchFamily="66" charset="0"/>
              </a:rPr>
              <a:t>Номинация «Электронная презентация»</a:t>
            </a:r>
            <a:br>
              <a:rPr lang="ru-RU" sz="2800" dirty="0" smtClean="0">
                <a:latin typeface="Monotype Corsiva" pitchFamily="66" charset="0"/>
              </a:rPr>
            </a:br>
            <a:r>
              <a:rPr lang="ru-RU" sz="2800" dirty="0" smtClean="0">
                <a:latin typeface="Monotype Corsiva" pitchFamily="66" charset="0"/>
              </a:rPr>
              <a:t/>
            </a:r>
            <a:br>
              <a:rPr lang="ru-RU" sz="2800" dirty="0" smtClean="0">
                <a:latin typeface="Monotype Corsiva" pitchFamily="66" charset="0"/>
              </a:rPr>
            </a:br>
            <a:r>
              <a:rPr lang="ru-RU" sz="2800" dirty="0" smtClean="0">
                <a:latin typeface="Monotype Corsiva" pitchFamily="66" charset="0"/>
              </a:rPr>
              <a:t/>
            </a:r>
            <a:br>
              <a:rPr lang="ru-RU" sz="2800" dirty="0" smtClean="0">
                <a:latin typeface="Monotype Corsiva" pitchFamily="66" charset="0"/>
              </a:rPr>
            </a:br>
            <a:r>
              <a:rPr lang="ru-RU" sz="2800" dirty="0">
                <a:latin typeface="Monotype Corsiva" pitchFamily="66" charset="0"/>
              </a:rPr>
              <a:t/>
            </a:r>
            <a:br>
              <a:rPr lang="ru-RU" sz="2800" dirty="0">
                <a:latin typeface="Monotype Corsiva" pitchFamily="66" charset="0"/>
              </a:rPr>
            </a:br>
            <a:r>
              <a:rPr lang="ru-RU" sz="2800" dirty="0">
                <a:latin typeface="Monotype Corsiva" pitchFamily="66" charset="0"/>
              </a:rPr>
              <a:t/>
            </a:r>
            <a:br>
              <a:rPr lang="ru-RU" sz="2800" dirty="0">
                <a:latin typeface="Monotype Corsiva" pitchFamily="66" charset="0"/>
              </a:rPr>
            </a:br>
            <a:r>
              <a:rPr lang="ru-RU" sz="4000" b="1" dirty="0" smtClean="0">
                <a:latin typeface="Times New Roman" pitchFamily="18" charset="0"/>
                <a:cs typeface="Times New Roman" pitchFamily="18" charset="0"/>
              </a:rPr>
              <a:t>«Школьное дело в Елизарьеве»</a:t>
            </a:r>
            <a:r>
              <a:rPr lang="ru-RU" sz="2800" dirty="0" smtClean="0">
                <a:latin typeface="Monotype Corsiva" pitchFamily="66" charset="0"/>
              </a:rPr>
              <a:t/>
            </a:r>
            <a:br>
              <a:rPr lang="ru-RU" sz="2800" dirty="0" smtClean="0">
                <a:latin typeface="Monotype Corsiva" pitchFamily="66" charset="0"/>
              </a:rPr>
            </a:br>
            <a:endParaRPr lang="ru-RU" sz="2800" dirty="0">
              <a:latin typeface="Monotype Corsiva" pitchFamily="66" charset="0"/>
            </a:endParaRPr>
          </a:p>
        </p:txBody>
      </p:sp>
      <p:sp>
        <p:nvSpPr>
          <p:cNvPr id="3" name="Подзаголовок 2"/>
          <p:cNvSpPr>
            <a:spLocks noGrp="1"/>
          </p:cNvSpPr>
          <p:nvPr>
            <p:ph type="subTitle" idx="1"/>
          </p:nvPr>
        </p:nvSpPr>
        <p:spPr>
          <a:xfrm>
            <a:off x="4572000" y="4293096"/>
            <a:ext cx="3672408" cy="1656184"/>
          </a:xfrm>
        </p:spPr>
        <p:txBody>
          <a:bodyPr>
            <a:noAutofit/>
          </a:bodyPr>
          <a:lstStyle/>
          <a:p>
            <a:pPr>
              <a:spcBef>
                <a:spcPts val="0"/>
              </a:spcBef>
            </a:pPr>
            <a:r>
              <a:rPr lang="ru-RU" sz="2000" dirty="0" smtClean="0">
                <a:solidFill>
                  <a:srgbClr val="002060"/>
                </a:solidFill>
                <a:latin typeface="Times New Roman" pitchFamily="18" charset="0"/>
                <a:cs typeface="Times New Roman" pitchFamily="18" charset="0"/>
              </a:rPr>
              <a:t>Работу выполнил </a:t>
            </a:r>
          </a:p>
          <a:p>
            <a:pPr>
              <a:spcBef>
                <a:spcPts val="0"/>
              </a:spcBef>
            </a:pPr>
            <a:r>
              <a:rPr lang="ru-RU" sz="2000" dirty="0" smtClean="0">
                <a:solidFill>
                  <a:srgbClr val="002060"/>
                </a:solidFill>
                <a:latin typeface="Times New Roman" pitchFamily="18" charset="0"/>
                <a:cs typeface="Times New Roman" pitchFamily="18" charset="0"/>
              </a:rPr>
              <a:t>Бабуркин Илья, ученик 8 класса МБОУ Елизарьевская общеобразовательная </a:t>
            </a:r>
            <a:r>
              <a:rPr lang="ru-RU" sz="2000" dirty="0" smtClean="0">
                <a:solidFill>
                  <a:srgbClr val="002060"/>
                </a:solidFill>
                <a:latin typeface="Times New Roman" pitchFamily="18" charset="0"/>
                <a:cs typeface="Times New Roman" pitchFamily="18" charset="0"/>
              </a:rPr>
              <a:t>школа</a:t>
            </a:r>
          </a:p>
          <a:p>
            <a:pPr>
              <a:spcBef>
                <a:spcPts val="0"/>
              </a:spcBef>
            </a:pPr>
            <a:r>
              <a:rPr lang="ru-RU" sz="2000" dirty="0" smtClean="0">
                <a:solidFill>
                  <a:srgbClr val="002060"/>
                </a:solidFill>
                <a:latin typeface="Times New Roman" pitchFamily="18" charset="0"/>
                <a:cs typeface="Times New Roman" pitchFamily="18" charset="0"/>
              </a:rPr>
              <a:t>Руководитель: Кузнецова О.А.</a:t>
            </a:r>
            <a:endParaRPr lang="ru-RU" sz="20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r>
              <a:rPr lang="ru-RU" sz="2700" u="sng" dirty="0" smtClean="0"/>
              <a:t>5. Учителя школы</a:t>
            </a:r>
            <a:br>
              <a:rPr lang="ru-RU" sz="2700" u="sng" dirty="0" smtClean="0"/>
            </a:br>
            <a:r>
              <a:rPr lang="ru-RU" sz="2700" u="sng" dirty="0" smtClean="0"/>
              <a:t> </a:t>
            </a:r>
            <a:r>
              <a:rPr lang="ru-RU" sz="2700" u="sng" dirty="0"/>
              <a:t>(с 1964 года по настоящее время</a:t>
            </a:r>
            <a:r>
              <a:rPr lang="ru-RU" sz="2700" u="sng" dirty="0" smtClean="0"/>
              <a:t>)</a:t>
            </a:r>
            <a:endParaRPr lang="ru-RU" dirty="0"/>
          </a:p>
        </p:txBody>
      </p:sp>
      <p:pic>
        <p:nvPicPr>
          <p:cNvPr id="5" name="Содержимое 4" descr="Малышев.JPG"/>
          <p:cNvPicPr>
            <a:picLocks noGrp="1" noChangeAspect="1"/>
          </p:cNvPicPr>
          <p:nvPr>
            <p:ph idx="1"/>
          </p:nvPr>
        </p:nvPicPr>
        <p:blipFill>
          <a:blip r:embed="rId2" cstate="print"/>
          <a:stretch>
            <a:fillRect/>
          </a:stretch>
        </p:blipFill>
        <p:spPr>
          <a:xfrm>
            <a:off x="4211960" y="260648"/>
            <a:ext cx="1951674" cy="2934090"/>
          </a:xfrm>
        </p:spPr>
      </p:pic>
      <p:sp>
        <p:nvSpPr>
          <p:cNvPr id="4" name="Текст 3"/>
          <p:cNvSpPr>
            <a:spLocks noGrp="1"/>
          </p:cNvSpPr>
          <p:nvPr>
            <p:ph type="body" sz="half" idx="2"/>
          </p:nvPr>
        </p:nvSpPr>
        <p:spPr>
          <a:xfrm>
            <a:off x="457200" y="1484784"/>
            <a:ext cx="3394720" cy="4968552"/>
          </a:xfrm>
        </p:spPr>
        <p:txBody>
          <a:bodyPr>
            <a:normAutofit fontScale="92500" lnSpcReduction="10000"/>
          </a:bodyPr>
          <a:lstStyle/>
          <a:p>
            <a:r>
              <a:rPr lang="ru-RU" sz="1600" dirty="0" smtClean="0"/>
              <a:t>В данном разделе имена и фото учителей, работавших и работающих в </a:t>
            </a:r>
            <a:r>
              <a:rPr lang="ru-RU" sz="1600" dirty="0" err="1" smtClean="0"/>
              <a:t>Елизарьевской</a:t>
            </a:r>
            <a:r>
              <a:rPr lang="ru-RU" sz="1600" dirty="0" smtClean="0"/>
              <a:t> школе.</a:t>
            </a:r>
          </a:p>
          <a:p>
            <a:r>
              <a:rPr lang="ru-RU" sz="1600" b="1" i="1" dirty="0"/>
              <a:t>Русский язык и литература</a:t>
            </a:r>
            <a:endParaRPr lang="ru-RU" sz="1600" dirty="0"/>
          </a:p>
          <a:p>
            <a:pPr marL="342900" lvl="0" indent="-342900"/>
            <a:r>
              <a:rPr lang="ru-RU" sz="1600" dirty="0" smtClean="0"/>
              <a:t>1. Малышев </a:t>
            </a:r>
            <a:r>
              <a:rPr lang="ru-RU" sz="1600" dirty="0"/>
              <a:t>Борис Федорович, </a:t>
            </a:r>
            <a:r>
              <a:rPr lang="ru-RU" sz="1600" dirty="0" smtClean="0"/>
              <a:t>1924г.р</a:t>
            </a:r>
            <a:r>
              <a:rPr lang="ru-RU" sz="1600" dirty="0"/>
              <a:t>.</a:t>
            </a:r>
          </a:p>
          <a:p>
            <a:pPr lvl="0"/>
            <a:r>
              <a:rPr lang="ru-RU" sz="1600" dirty="0" smtClean="0"/>
              <a:t>2. </a:t>
            </a:r>
            <a:r>
              <a:rPr lang="ru-RU" sz="1600" dirty="0" err="1" smtClean="0"/>
              <a:t>Кряжева</a:t>
            </a:r>
            <a:r>
              <a:rPr lang="ru-RU" sz="1600" dirty="0" smtClean="0"/>
              <a:t> </a:t>
            </a:r>
            <a:r>
              <a:rPr lang="ru-RU" sz="1600" dirty="0"/>
              <a:t>Анна Ивановна,1926 г.р.</a:t>
            </a:r>
          </a:p>
          <a:p>
            <a:pPr lvl="0"/>
            <a:r>
              <a:rPr lang="ru-RU" sz="1600" dirty="0" smtClean="0"/>
              <a:t>3. Аношина </a:t>
            </a:r>
            <a:r>
              <a:rPr lang="ru-RU" sz="1600" dirty="0"/>
              <a:t>Анна Алексеевна, 1933 г.р.</a:t>
            </a:r>
          </a:p>
          <a:p>
            <a:pPr lvl="0"/>
            <a:r>
              <a:rPr lang="ru-RU" sz="1600" dirty="0" smtClean="0"/>
              <a:t>4. Морозова </a:t>
            </a:r>
            <a:r>
              <a:rPr lang="ru-RU" sz="1600" dirty="0"/>
              <a:t>Анна Николаевна, </a:t>
            </a:r>
            <a:r>
              <a:rPr lang="ru-RU" sz="1600" dirty="0" smtClean="0"/>
              <a:t>1919г.р</a:t>
            </a:r>
            <a:r>
              <a:rPr lang="ru-RU" sz="1600" dirty="0"/>
              <a:t>. </a:t>
            </a:r>
            <a:r>
              <a:rPr lang="ru-RU" sz="1600" dirty="0" smtClean="0"/>
              <a:t>(работала с </a:t>
            </a:r>
            <a:r>
              <a:rPr lang="ru-RU" sz="1600" dirty="0"/>
              <a:t>01.09.79г)</a:t>
            </a:r>
          </a:p>
          <a:p>
            <a:pPr lvl="0"/>
            <a:r>
              <a:rPr lang="ru-RU" sz="1600" dirty="0" smtClean="0"/>
              <a:t>5. </a:t>
            </a:r>
            <a:r>
              <a:rPr lang="ru-RU" sz="1600" dirty="0" err="1" smtClean="0"/>
              <a:t>Кульдяева</a:t>
            </a:r>
            <a:r>
              <a:rPr lang="ru-RU" sz="1600" dirty="0" smtClean="0"/>
              <a:t> </a:t>
            </a:r>
            <a:r>
              <a:rPr lang="ru-RU" sz="1600" dirty="0"/>
              <a:t>Валентина Ивановна, 1946 г.р. (с 01.09 81г)</a:t>
            </a:r>
          </a:p>
          <a:p>
            <a:r>
              <a:rPr lang="ru-RU" sz="1600" i="1" dirty="0"/>
              <a:t>Некоторое время эти предметы преподавали:</a:t>
            </a:r>
            <a:endParaRPr lang="ru-RU" sz="1600" dirty="0"/>
          </a:p>
          <a:p>
            <a:pPr lvl="0"/>
            <a:r>
              <a:rPr lang="ru-RU" sz="1600" dirty="0" smtClean="0"/>
              <a:t>6. Гарина </a:t>
            </a:r>
            <a:r>
              <a:rPr lang="ru-RU" sz="1600" dirty="0"/>
              <a:t>Нина Васильевна, 1966 г.р. (08.92г)</a:t>
            </a:r>
          </a:p>
          <a:p>
            <a:pPr lvl="0"/>
            <a:r>
              <a:rPr lang="ru-RU" sz="1600" dirty="0" smtClean="0"/>
              <a:t>7. Эгле </a:t>
            </a:r>
            <a:r>
              <a:rPr lang="ru-RU" sz="1600" dirty="0"/>
              <a:t>Артур Геннадьевич (27.08.92г)</a:t>
            </a:r>
          </a:p>
          <a:p>
            <a:pPr lvl="0"/>
            <a:r>
              <a:rPr lang="ru-RU" sz="1600" dirty="0" smtClean="0"/>
              <a:t>8. </a:t>
            </a:r>
            <a:r>
              <a:rPr lang="ru-RU" sz="1600" dirty="0" err="1" smtClean="0"/>
              <a:t>Марухина</a:t>
            </a:r>
            <a:r>
              <a:rPr lang="ru-RU" sz="1600" dirty="0" smtClean="0"/>
              <a:t> </a:t>
            </a:r>
            <a:r>
              <a:rPr lang="ru-RU" sz="1600" dirty="0"/>
              <a:t>Майя Алексеевна (</a:t>
            </a:r>
            <a:r>
              <a:rPr lang="ru-RU" sz="1600" dirty="0" smtClean="0"/>
              <a:t>20.08.96г</a:t>
            </a:r>
            <a:r>
              <a:rPr lang="ru-RU" sz="1600" dirty="0"/>
              <a:t>)</a:t>
            </a:r>
          </a:p>
          <a:p>
            <a:pPr lvl="0"/>
            <a:r>
              <a:rPr lang="ru-RU" sz="1600" dirty="0" smtClean="0"/>
              <a:t>9. Малышева </a:t>
            </a:r>
            <a:r>
              <a:rPr lang="ru-RU" sz="1600" dirty="0"/>
              <a:t>Людмила Владимировна, 1974 г.р. (20.08.97г</a:t>
            </a:r>
            <a:r>
              <a:rPr lang="ru-RU" sz="1600" dirty="0" smtClean="0"/>
              <a:t>)</a:t>
            </a:r>
            <a:endParaRPr lang="ru-RU" sz="1600" dirty="0"/>
          </a:p>
        </p:txBody>
      </p:sp>
      <p:pic>
        <p:nvPicPr>
          <p:cNvPr id="6" name="Рисунок 5" descr="Кряжева.jpg"/>
          <p:cNvPicPr>
            <a:picLocks noChangeAspect="1"/>
          </p:cNvPicPr>
          <p:nvPr/>
        </p:nvPicPr>
        <p:blipFill>
          <a:blip r:embed="rId3" cstate="print"/>
          <a:stretch>
            <a:fillRect/>
          </a:stretch>
        </p:blipFill>
        <p:spPr>
          <a:xfrm>
            <a:off x="6804248" y="260648"/>
            <a:ext cx="1865560" cy="2913000"/>
          </a:xfrm>
          <a:prstGeom prst="rect">
            <a:avLst/>
          </a:prstGeom>
        </p:spPr>
      </p:pic>
      <p:pic>
        <p:nvPicPr>
          <p:cNvPr id="7" name="Рисунок 6" descr="Морозова.JPG"/>
          <p:cNvPicPr>
            <a:picLocks noChangeAspect="1"/>
          </p:cNvPicPr>
          <p:nvPr/>
        </p:nvPicPr>
        <p:blipFill>
          <a:blip r:embed="rId4" cstate="print"/>
          <a:stretch>
            <a:fillRect/>
          </a:stretch>
        </p:blipFill>
        <p:spPr>
          <a:xfrm>
            <a:off x="6516216" y="3429000"/>
            <a:ext cx="2361596" cy="3024336"/>
          </a:xfrm>
          <a:prstGeom prst="rect">
            <a:avLst/>
          </a:prstGeom>
        </p:spPr>
      </p:pic>
      <p:pic>
        <p:nvPicPr>
          <p:cNvPr id="8" name="Рисунок 7" descr="SDC10176.JPG"/>
          <p:cNvPicPr>
            <a:picLocks noChangeAspect="1"/>
          </p:cNvPicPr>
          <p:nvPr/>
        </p:nvPicPr>
        <p:blipFill>
          <a:blip r:embed="rId5" cstate="print"/>
          <a:stretch>
            <a:fillRect/>
          </a:stretch>
        </p:blipFill>
        <p:spPr>
          <a:xfrm>
            <a:off x="3923928" y="3717032"/>
            <a:ext cx="2392289" cy="2736304"/>
          </a:xfrm>
          <a:prstGeom prst="rect">
            <a:avLst/>
          </a:prstGeom>
        </p:spPr>
      </p:pic>
      <p:sp>
        <p:nvSpPr>
          <p:cNvPr id="9" name="TextBox 8"/>
          <p:cNvSpPr txBox="1"/>
          <p:nvPr/>
        </p:nvSpPr>
        <p:spPr>
          <a:xfrm>
            <a:off x="4283968" y="2924944"/>
            <a:ext cx="1872208" cy="369332"/>
          </a:xfrm>
          <a:prstGeom prst="rect">
            <a:avLst/>
          </a:prstGeom>
          <a:solidFill>
            <a:schemeClr val="bg2"/>
          </a:solidFill>
        </p:spPr>
        <p:txBody>
          <a:bodyPr wrap="square" rtlCol="0">
            <a:spAutoFit/>
          </a:bodyPr>
          <a:lstStyle/>
          <a:p>
            <a:r>
              <a:rPr lang="ru-RU" b="1" dirty="0" smtClean="0"/>
              <a:t>Малышев Б.Ф</a:t>
            </a:r>
            <a:r>
              <a:rPr lang="ru-RU" dirty="0" smtClean="0">
                <a:solidFill>
                  <a:srgbClr val="FFFF00"/>
                </a:solidFill>
              </a:rPr>
              <a:t>.</a:t>
            </a:r>
            <a:endParaRPr lang="ru-RU" dirty="0">
              <a:solidFill>
                <a:srgbClr val="FFFF00"/>
              </a:solidFill>
            </a:endParaRPr>
          </a:p>
        </p:txBody>
      </p:sp>
      <p:sp>
        <p:nvSpPr>
          <p:cNvPr id="10" name="TextBox 9"/>
          <p:cNvSpPr txBox="1"/>
          <p:nvPr/>
        </p:nvSpPr>
        <p:spPr>
          <a:xfrm>
            <a:off x="6876256" y="2780928"/>
            <a:ext cx="1728192" cy="369332"/>
          </a:xfrm>
          <a:prstGeom prst="rect">
            <a:avLst/>
          </a:prstGeom>
          <a:solidFill>
            <a:schemeClr val="bg2"/>
          </a:solidFill>
        </p:spPr>
        <p:txBody>
          <a:bodyPr wrap="square" rtlCol="0">
            <a:spAutoFit/>
          </a:bodyPr>
          <a:lstStyle/>
          <a:p>
            <a:r>
              <a:rPr lang="ru-RU" b="1" dirty="0" err="1" smtClean="0"/>
              <a:t>Кряжева</a:t>
            </a:r>
            <a:r>
              <a:rPr lang="ru-RU" b="1" dirty="0" smtClean="0"/>
              <a:t> А.И.</a:t>
            </a:r>
            <a:endParaRPr lang="ru-RU" b="1" dirty="0"/>
          </a:p>
        </p:txBody>
      </p:sp>
      <p:sp>
        <p:nvSpPr>
          <p:cNvPr id="11" name="TextBox 10"/>
          <p:cNvSpPr txBox="1"/>
          <p:nvPr/>
        </p:nvSpPr>
        <p:spPr>
          <a:xfrm>
            <a:off x="4211960" y="6021288"/>
            <a:ext cx="1757212" cy="369332"/>
          </a:xfrm>
          <a:prstGeom prst="rect">
            <a:avLst/>
          </a:prstGeom>
          <a:solidFill>
            <a:schemeClr val="bg1">
              <a:lumMod val="95000"/>
            </a:schemeClr>
          </a:solidFill>
        </p:spPr>
        <p:txBody>
          <a:bodyPr wrap="none" rtlCol="0">
            <a:spAutoFit/>
          </a:bodyPr>
          <a:lstStyle/>
          <a:p>
            <a:r>
              <a:rPr lang="ru-RU" b="1" dirty="0" smtClean="0"/>
              <a:t>Малышева Л.В.</a:t>
            </a:r>
            <a:endParaRPr lang="ru-RU" b="1" dirty="0"/>
          </a:p>
        </p:txBody>
      </p:sp>
      <p:sp>
        <p:nvSpPr>
          <p:cNvPr id="13" name="TextBox 12"/>
          <p:cNvSpPr txBox="1"/>
          <p:nvPr/>
        </p:nvSpPr>
        <p:spPr>
          <a:xfrm>
            <a:off x="6732240" y="6093296"/>
            <a:ext cx="1667508" cy="369332"/>
          </a:xfrm>
          <a:prstGeom prst="rect">
            <a:avLst/>
          </a:prstGeom>
          <a:solidFill>
            <a:schemeClr val="bg2"/>
          </a:solidFill>
        </p:spPr>
        <p:txBody>
          <a:bodyPr wrap="none" rtlCol="0">
            <a:spAutoFit/>
          </a:bodyPr>
          <a:lstStyle/>
          <a:p>
            <a:r>
              <a:rPr lang="ru-RU" b="1" dirty="0" smtClean="0"/>
              <a:t>Морозова А.Н.</a:t>
            </a:r>
            <a:endParaRPr lang="ru-RU"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ppt_x</p:attrName>
                                        </p:attrNameLst>
                                      </p:cBhvr>
                                      <p:tavLst>
                                        <p:tav tm="0">
                                          <p:val>
                                            <p:strVal val="#ppt_x-.2"/>
                                          </p:val>
                                        </p:tav>
                                        <p:tav tm="100000">
                                          <p:val>
                                            <p:strVal val="#ppt_x"/>
                                          </p:val>
                                        </p:tav>
                                      </p:tavLst>
                                    </p:anim>
                                    <p:anim calcmode="lin" valueType="num">
                                      <p:cBhvr>
                                        <p:cTn id="8"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2000"/>
                                        <p:tgtEl>
                                          <p:spTgt spid="5"/>
                                        </p:tgtEl>
                                      </p:cBhvr>
                                    </p:animEffect>
                                  </p:childTnLst>
                                </p:cTn>
                              </p:par>
                            </p:childTnLst>
                          </p:cTn>
                        </p:par>
                        <p:par>
                          <p:cTn id="10" fill="hold">
                            <p:stCondLst>
                              <p:cond delay="2000"/>
                            </p:stCondLst>
                            <p:childTnLst>
                              <p:par>
                                <p:cTn id="11" presetID="29"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childTnLst>
                          </p:cTn>
                        </p:par>
                        <p:par>
                          <p:cTn id="16" fill="hold">
                            <p:stCondLst>
                              <p:cond delay="3000"/>
                            </p:stCondLst>
                            <p:childTnLst>
                              <p:par>
                                <p:cTn id="17" presetID="2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ppt_x</p:attrName>
                                        </p:attrNameLst>
                                      </p:cBhvr>
                                      <p:tavLst>
                                        <p:tav tm="0">
                                          <p:val>
                                            <p:strVal val="#ppt_x-.2"/>
                                          </p:val>
                                        </p:tav>
                                        <p:tav tm="100000">
                                          <p:val>
                                            <p:strVal val="#ppt_x"/>
                                          </p:val>
                                        </p:tav>
                                      </p:tavLst>
                                    </p:anim>
                                    <p:anim calcmode="lin" valueType="num">
                                      <p:cBhvr>
                                        <p:cTn id="20"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2000"/>
                                        <p:tgtEl>
                                          <p:spTgt spid="6"/>
                                        </p:tgtEl>
                                      </p:cBhvr>
                                    </p:animEffect>
                                  </p:childTnLst>
                                </p:cTn>
                              </p:par>
                            </p:childTnLst>
                          </p:cTn>
                        </p:par>
                        <p:par>
                          <p:cTn id="22" fill="hold">
                            <p:stCondLst>
                              <p:cond delay="5000"/>
                            </p:stCondLst>
                            <p:childTnLst>
                              <p:par>
                                <p:cTn id="23" presetID="29"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ppt_x</p:attrName>
                                        </p:attrNameLst>
                                      </p:cBhvr>
                                      <p:tavLst>
                                        <p:tav tm="0">
                                          <p:val>
                                            <p:strVal val="#ppt_x-.2"/>
                                          </p:val>
                                        </p:tav>
                                        <p:tav tm="100000">
                                          <p:val>
                                            <p:strVal val="#ppt_x"/>
                                          </p:val>
                                        </p:tav>
                                      </p:tavLst>
                                    </p:anim>
                                    <p:anim calcmode="lin" valueType="num">
                                      <p:cBhvr>
                                        <p:cTn id="26"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0"/>
                                        </p:tgtEl>
                                      </p:cBhvr>
                                    </p:animEffect>
                                  </p:childTnLst>
                                </p:cTn>
                              </p:par>
                            </p:childTnLst>
                          </p:cTn>
                        </p:par>
                        <p:par>
                          <p:cTn id="28" fill="hold">
                            <p:stCondLst>
                              <p:cond delay="6000"/>
                            </p:stCondLst>
                            <p:childTnLst>
                              <p:par>
                                <p:cTn id="29" presetID="29"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ppt_x</p:attrName>
                                        </p:attrNameLst>
                                      </p:cBhvr>
                                      <p:tavLst>
                                        <p:tav tm="0">
                                          <p:val>
                                            <p:strVal val="#ppt_x-.2"/>
                                          </p:val>
                                        </p:tav>
                                        <p:tav tm="100000">
                                          <p:val>
                                            <p:strVal val="#ppt_x"/>
                                          </p:val>
                                        </p:tav>
                                      </p:tavLst>
                                    </p:anim>
                                    <p:anim calcmode="lin" valueType="num">
                                      <p:cBhvr>
                                        <p:cTn id="32"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3" dur="2000"/>
                                        <p:tgtEl>
                                          <p:spTgt spid="7"/>
                                        </p:tgtEl>
                                      </p:cBhvr>
                                    </p:animEffect>
                                  </p:childTnLst>
                                </p:cTn>
                              </p:par>
                            </p:childTnLst>
                          </p:cTn>
                        </p:par>
                        <p:par>
                          <p:cTn id="34" fill="hold">
                            <p:stCondLst>
                              <p:cond delay="8000"/>
                            </p:stCondLst>
                            <p:childTnLst>
                              <p:par>
                                <p:cTn id="35" presetID="29"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ppt_x</p:attrName>
                                        </p:attrNameLst>
                                      </p:cBhvr>
                                      <p:tavLst>
                                        <p:tav tm="0">
                                          <p:val>
                                            <p:strVal val="#ppt_x-.2"/>
                                          </p:val>
                                        </p:tav>
                                        <p:tav tm="100000">
                                          <p:val>
                                            <p:strVal val="#ppt_x"/>
                                          </p:val>
                                        </p:tav>
                                      </p:tavLst>
                                    </p:anim>
                                    <p:anim calcmode="lin" valueType="num">
                                      <p:cBhvr>
                                        <p:cTn id="3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3"/>
                                        </p:tgtEl>
                                      </p:cBhvr>
                                    </p:animEffect>
                                  </p:childTnLst>
                                </p:cTn>
                              </p:par>
                            </p:childTnLst>
                          </p:cTn>
                        </p:par>
                        <p:par>
                          <p:cTn id="40" fill="hold">
                            <p:stCondLst>
                              <p:cond delay="9000"/>
                            </p:stCondLst>
                            <p:childTnLst>
                              <p:par>
                                <p:cTn id="41" presetID="29"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2000" fill="hold"/>
                                        <p:tgtEl>
                                          <p:spTgt spid="8"/>
                                        </p:tgtEl>
                                        <p:attrNameLst>
                                          <p:attrName>ppt_x</p:attrName>
                                        </p:attrNameLst>
                                      </p:cBhvr>
                                      <p:tavLst>
                                        <p:tav tm="0">
                                          <p:val>
                                            <p:strVal val="#ppt_x-.2"/>
                                          </p:val>
                                        </p:tav>
                                        <p:tav tm="100000">
                                          <p:val>
                                            <p:strVal val="#ppt_x"/>
                                          </p:val>
                                        </p:tav>
                                      </p:tavLst>
                                    </p:anim>
                                    <p:anim calcmode="lin" valueType="num">
                                      <p:cBhvr>
                                        <p:cTn id="44"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5" dur="2000"/>
                                        <p:tgtEl>
                                          <p:spTgt spid="8"/>
                                        </p:tgtEl>
                                      </p:cBhvr>
                                    </p:animEffect>
                                  </p:childTnLst>
                                </p:cTn>
                              </p:par>
                            </p:childTnLst>
                          </p:cTn>
                        </p:par>
                        <p:par>
                          <p:cTn id="46" fill="hold">
                            <p:stCondLst>
                              <p:cond delay="11000"/>
                            </p:stCondLst>
                            <p:childTnLst>
                              <p:par>
                                <p:cTn id="47" presetID="29"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ppt_x</p:attrName>
                                        </p:attrNameLst>
                                      </p:cBhvr>
                                      <p:tavLst>
                                        <p:tav tm="0">
                                          <p:val>
                                            <p:strVal val="#ppt_x-.2"/>
                                          </p:val>
                                        </p:tav>
                                        <p:tav tm="100000">
                                          <p:val>
                                            <p:strVal val="#ppt_x"/>
                                          </p:val>
                                        </p:tav>
                                      </p:tavLst>
                                    </p:anim>
                                    <p:anim calcmode="lin" valueType="num">
                                      <p:cBhvr>
                                        <p:cTn id="5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512168"/>
          </a:xfrm>
        </p:spPr>
        <p:txBody>
          <a:bodyPr>
            <a:normAutofit fontScale="90000"/>
          </a:bodyPr>
          <a:lstStyle/>
          <a:p>
            <a:r>
              <a:rPr lang="ru-RU" sz="1800" b="1" i="1" dirty="0"/>
              <a:t>В настоящее время работают:</a:t>
            </a:r>
            <a:r>
              <a:rPr lang="ru-RU" sz="1800" dirty="0"/>
              <a:t/>
            </a:r>
            <a:br>
              <a:rPr lang="ru-RU" sz="1800" dirty="0"/>
            </a:br>
            <a:r>
              <a:rPr lang="ru-RU" sz="1800" dirty="0" smtClean="0"/>
              <a:t>1. </a:t>
            </a:r>
            <a:r>
              <a:rPr lang="ru-RU" sz="1800" dirty="0" err="1" smtClean="0"/>
              <a:t>Бутусова</a:t>
            </a:r>
            <a:r>
              <a:rPr lang="ru-RU" sz="1800" dirty="0" smtClean="0"/>
              <a:t> </a:t>
            </a:r>
            <a:r>
              <a:rPr lang="ru-RU" sz="1800" dirty="0"/>
              <a:t>Елена Александровна, 1984 г.р. </a:t>
            </a:r>
            <a:r>
              <a:rPr lang="ru-RU" sz="1800" dirty="0" smtClean="0"/>
              <a:t>(с 27.08.06г.)</a:t>
            </a:r>
            <a:br>
              <a:rPr lang="ru-RU" sz="1800" dirty="0" smtClean="0"/>
            </a:br>
            <a:r>
              <a:rPr lang="ru-RU" sz="1800" dirty="0" smtClean="0"/>
              <a:t>2. Привалова </a:t>
            </a:r>
            <a:r>
              <a:rPr lang="ru-RU" sz="1800" dirty="0"/>
              <a:t>Ирина Владимировна, 1982 г.р.</a:t>
            </a:r>
            <a:br>
              <a:rPr lang="ru-RU" sz="1800" dirty="0"/>
            </a:br>
            <a:r>
              <a:rPr lang="ru-RU" sz="1800" dirty="0" smtClean="0"/>
              <a:t>3. Ганюшкина </a:t>
            </a:r>
            <a:r>
              <a:rPr lang="ru-RU" sz="1800" dirty="0"/>
              <a:t>Любовь Ивановна, 1960 г.р. (с 18.11.1983 г</a:t>
            </a:r>
            <a:r>
              <a:rPr lang="ru-RU" sz="1800" dirty="0" smtClean="0"/>
              <a:t>.)</a:t>
            </a:r>
            <a:r>
              <a:rPr lang="ru-RU" sz="2400" dirty="0"/>
              <a:t/>
            </a:r>
            <a:br>
              <a:rPr lang="ru-RU" sz="2400" dirty="0"/>
            </a:br>
            <a:endParaRPr lang="ru-RU" sz="2400" dirty="0">
              <a:latin typeface="Times New Roman" pitchFamily="18" charset="0"/>
              <a:cs typeface="Times New Roman" pitchFamily="18" charset="0"/>
            </a:endParaRPr>
          </a:p>
        </p:txBody>
      </p:sp>
      <p:pic>
        <p:nvPicPr>
          <p:cNvPr id="4" name="Содержимое 3" descr="у-3.bmp"/>
          <p:cNvPicPr>
            <a:picLocks noGrp="1" noChangeAspect="1"/>
          </p:cNvPicPr>
          <p:nvPr>
            <p:ph idx="1"/>
          </p:nvPr>
        </p:nvPicPr>
        <p:blipFill>
          <a:blip r:embed="rId2" cstate="print"/>
          <a:stretch>
            <a:fillRect/>
          </a:stretch>
        </p:blipFill>
        <p:spPr>
          <a:xfrm>
            <a:off x="5868144" y="1700808"/>
            <a:ext cx="2791376" cy="4224650"/>
          </a:xfrm>
        </p:spPr>
      </p:pic>
      <p:pic>
        <p:nvPicPr>
          <p:cNvPr id="6" name="Рисунок 5" descr="P2180113.JPG"/>
          <p:cNvPicPr>
            <a:picLocks noChangeAspect="1"/>
          </p:cNvPicPr>
          <p:nvPr/>
        </p:nvPicPr>
        <p:blipFill>
          <a:blip r:embed="rId3" cstate="print"/>
          <a:stretch>
            <a:fillRect/>
          </a:stretch>
        </p:blipFill>
        <p:spPr>
          <a:xfrm>
            <a:off x="395536" y="1844824"/>
            <a:ext cx="2708512" cy="3384376"/>
          </a:xfrm>
          <a:prstGeom prst="rect">
            <a:avLst/>
          </a:prstGeom>
        </p:spPr>
      </p:pic>
      <p:pic>
        <p:nvPicPr>
          <p:cNvPr id="7" name="Рисунок 6" descr="лсс.jpg"/>
          <p:cNvPicPr>
            <a:picLocks noChangeAspect="1"/>
          </p:cNvPicPr>
          <p:nvPr/>
        </p:nvPicPr>
        <p:blipFill>
          <a:blip r:embed="rId4" cstate="print"/>
          <a:stretch>
            <a:fillRect/>
          </a:stretch>
        </p:blipFill>
        <p:spPr>
          <a:xfrm>
            <a:off x="2771800" y="3501008"/>
            <a:ext cx="3522712" cy="3095717"/>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9"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ppt_x</p:attrName>
                                        </p:attrNameLst>
                                      </p:cBhvr>
                                      <p:tavLst>
                                        <p:tav tm="0">
                                          <p:val>
                                            <p:strVal val="#ppt_x-.2"/>
                                          </p:val>
                                        </p:tav>
                                        <p:tav tm="100000">
                                          <p:val>
                                            <p:strVal val="#ppt_x"/>
                                          </p:val>
                                        </p:tav>
                                      </p:tavLst>
                                    </p:anim>
                                    <p:anim calcmode="lin" valueType="num">
                                      <p:cBhvr>
                                        <p:cTn id="13"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2000"/>
                                        <p:tgtEl>
                                          <p:spTgt spid="7"/>
                                        </p:tgtEl>
                                      </p:cBhvr>
                                    </p:animEffect>
                                  </p:childTnLst>
                                </p:cTn>
                              </p:par>
                            </p:childTnLst>
                          </p:cTn>
                        </p:par>
                        <p:par>
                          <p:cTn id="15" fill="hold">
                            <p:stCondLst>
                              <p:cond delay="4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ppt_x</p:attrName>
                                        </p:attrNameLst>
                                      </p:cBhvr>
                                      <p:tavLst>
                                        <p:tav tm="0">
                                          <p:val>
                                            <p:strVal val="#ppt_x"/>
                                          </p:val>
                                        </p:tav>
                                        <p:tav tm="100000">
                                          <p:val>
                                            <p:strVal val="#ppt_x"/>
                                          </p:val>
                                        </p:tav>
                                      </p:tavLst>
                                    </p:anim>
                                    <p:anim calcmode="lin" valueType="num">
                                      <p:cBhvr>
                                        <p:cTn id="20"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i="1" dirty="0"/>
              <a:t>История</a:t>
            </a:r>
            <a:r>
              <a:rPr lang="ru-RU" i="1" dirty="0"/>
              <a:t> </a:t>
            </a:r>
            <a:r>
              <a:rPr lang="ru-RU" dirty="0" smtClean="0"/>
              <a:t/>
            </a:r>
            <a:br>
              <a:rPr lang="ru-RU" dirty="0" smtClean="0"/>
            </a:br>
            <a:endParaRPr lang="ru-RU" dirty="0"/>
          </a:p>
        </p:txBody>
      </p:sp>
      <p:pic>
        <p:nvPicPr>
          <p:cNvPr id="5" name="Содержимое 4" descr="Бабуркина.JPG"/>
          <p:cNvPicPr>
            <a:picLocks noGrp="1" noChangeAspect="1"/>
          </p:cNvPicPr>
          <p:nvPr>
            <p:ph idx="1"/>
          </p:nvPr>
        </p:nvPicPr>
        <p:blipFill>
          <a:blip r:embed="rId2" cstate="print"/>
          <a:stretch>
            <a:fillRect/>
          </a:stretch>
        </p:blipFill>
        <p:spPr>
          <a:xfrm>
            <a:off x="3779912" y="404664"/>
            <a:ext cx="1863551" cy="2792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Текст 3"/>
          <p:cNvSpPr>
            <a:spLocks noGrp="1"/>
          </p:cNvSpPr>
          <p:nvPr>
            <p:ph type="body" sz="half" idx="2"/>
          </p:nvPr>
        </p:nvSpPr>
        <p:spPr>
          <a:xfrm>
            <a:off x="457200" y="1435100"/>
            <a:ext cx="3106688" cy="4691063"/>
          </a:xfrm>
        </p:spPr>
        <p:txBody>
          <a:bodyPr>
            <a:noAutofit/>
          </a:bodyPr>
          <a:lstStyle/>
          <a:p>
            <a:pPr lvl="0"/>
            <a:r>
              <a:rPr lang="ru-RU" sz="1600" dirty="0" smtClean="0"/>
              <a:t>1. </a:t>
            </a:r>
            <a:r>
              <a:rPr lang="ru-RU" sz="1600" dirty="0" err="1" smtClean="0"/>
              <a:t>Бабуркина</a:t>
            </a:r>
            <a:r>
              <a:rPr lang="ru-RU" sz="1600" dirty="0" smtClean="0"/>
              <a:t> </a:t>
            </a:r>
            <a:r>
              <a:rPr lang="ru-RU" sz="1600" dirty="0"/>
              <a:t>Раиса Ивановна, 1919 г.р.</a:t>
            </a:r>
          </a:p>
          <a:p>
            <a:pPr lvl="0"/>
            <a:r>
              <a:rPr lang="ru-RU" sz="1600" dirty="0" smtClean="0"/>
              <a:t>2. </a:t>
            </a:r>
            <a:r>
              <a:rPr lang="ru-RU" sz="1600" dirty="0" err="1" smtClean="0"/>
              <a:t>Шелехов</a:t>
            </a:r>
            <a:r>
              <a:rPr lang="ru-RU" sz="1600" dirty="0" smtClean="0"/>
              <a:t>  </a:t>
            </a:r>
            <a:r>
              <a:rPr lang="ru-RU" sz="1600" dirty="0"/>
              <a:t>Николай Федорович</a:t>
            </a:r>
          </a:p>
          <a:p>
            <a:pPr lvl="0"/>
            <a:r>
              <a:rPr lang="ru-RU" sz="1600" dirty="0" smtClean="0"/>
              <a:t>3. Агапова </a:t>
            </a:r>
            <a:r>
              <a:rPr lang="ru-RU" sz="1600" dirty="0"/>
              <a:t>Людмила </a:t>
            </a:r>
            <a:r>
              <a:rPr lang="ru-RU" sz="1600" dirty="0" smtClean="0"/>
              <a:t>Василь-евна,1938 </a:t>
            </a:r>
            <a:r>
              <a:rPr lang="ru-RU" sz="1600" dirty="0"/>
              <a:t>г.р. (с 01.11.76г)</a:t>
            </a:r>
          </a:p>
          <a:p>
            <a:pPr lvl="0"/>
            <a:r>
              <a:rPr lang="ru-RU" sz="1600" dirty="0" smtClean="0"/>
              <a:t>4. </a:t>
            </a:r>
            <a:r>
              <a:rPr lang="ru-RU" sz="1600" dirty="0" err="1" smtClean="0"/>
              <a:t>Чебуркова</a:t>
            </a:r>
            <a:r>
              <a:rPr lang="ru-RU" sz="1600" dirty="0" smtClean="0"/>
              <a:t> </a:t>
            </a:r>
            <a:r>
              <a:rPr lang="ru-RU" sz="1600" dirty="0"/>
              <a:t>Татьяна </a:t>
            </a:r>
            <a:r>
              <a:rPr lang="ru-RU" sz="1600" dirty="0" err="1" smtClean="0"/>
              <a:t>Александ-ровна</a:t>
            </a:r>
            <a:r>
              <a:rPr lang="ru-RU" sz="1600" dirty="0" smtClean="0"/>
              <a:t> </a:t>
            </a:r>
            <a:r>
              <a:rPr lang="ru-RU" sz="1600" dirty="0"/>
              <a:t>(с 01.03.77г)</a:t>
            </a:r>
          </a:p>
          <a:p>
            <a:pPr lvl="0"/>
            <a:r>
              <a:rPr lang="ru-RU" sz="1600" dirty="0" smtClean="0"/>
              <a:t>5. </a:t>
            </a:r>
            <a:r>
              <a:rPr lang="ru-RU" sz="1600" dirty="0" err="1" smtClean="0"/>
              <a:t>Бобкова</a:t>
            </a:r>
            <a:r>
              <a:rPr lang="ru-RU" sz="1600" dirty="0" smtClean="0"/>
              <a:t> </a:t>
            </a:r>
            <a:r>
              <a:rPr lang="ru-RU" sz="1600" dirty="0"/>
              <a:t>(</a:t>
            </a:r>
            <a:r>
              <a:rPr lang="ru-RU" sz="1600" dirty="0" err="1"/>
              <a:t>Карпушова</a:t>
            </a:r>
            <a:r>
              <a:rPr lang="ru-RU" sz="1600" dirty="0"/>
              <a:t>) </a:t>
            </a:r>
            <a:r>
              <a:rPr lang="ru-RU" sz="1600" dirty="0" err="1" smtClean="0"/>
              <a:t>Вален-тина</a:t>
            </a:r>
            <a:r>
              <a:rPr lang="ru-RU" sz="1600" dirty="0" smtClean="0"/>
              <a:t> </a:t>
            </a:r>
            <a:r>
              <a:rPr lang="ru-RU" sz="1600" dirty="0"/>
              <a:t>Сергеевна (с 25.08.78г.)</a:t>
            </a:r>
          </a:p>
          <a:p>
            <a:pPr lvl="0"/>
            <a:r>
              <a:rPr lang="ru-RU" sz="1600" dirty="0" smtClean="0"/>
              <a:t>6. Косарева </a:t>
            </a:r>
            <a:r>
              <a:rPr lang="ru-RU" sz="1600" dirty="0"/>
              <a:t>Ирина </a:t>
            </a:r>
            <a:r>
              <a:rPr lang="ru-RU" sz="1600" dirty="0" smtClean="0"/>
              <a:t>Александ-ровна,1967 </a:t>
            </a:r>
            <a:r>
              <a:rPr lang="ru-RU" sz="1600" dirty="0"/>
              <a:t>г.р. (с 15.08.90г)</a:t>
            </a:r>
          </a:p>
          <a:p>
            <a:pPr lvl="0"/>
            <a:r>
              <a:rPr lang="ru-RU" sz="1600" dirty="0" smtClean="0"/>
              <a:t>7. </a:t>
            </a:r>
            <a:r>
              <a:rPr lang="ru-RU" sz="1600" dirty="0" err="1" smtClean="0"/>
              <a:t>Сафейкина</a:t>
            </a:r>
            <a:r>
              <a:rPr lang="ru-RU" sz="1600" dirty="0" smtClean="0"/>
              <a:t> </a:t>
            </a:r>
            <a:r>
              <a:rPr lang="ru-RU" sz="1600" dirty="0"/>
              <a:t>Людмила </a:t>
            </a:r>
            <a:r>
              <a:rPr lang="ru-RU" sz="1600" dirty="0" err="1" smtClean="0"/>
              <a:t>Влади-мировна</a:t>
            </a:r>
            <a:r>
              <a:rPr lang="ru-RU" sz="1600" dirty="0"/>
              <a:t>, 1974 г.р. (с 23.08 91г)</a:t>
            </a:r>
          </a:p>
          <a:p>
            <a:pPr lvl="0"/>
            <a:r>
              <a:rPr lang="ru-RU" sz="1600" dirty="0" smtClean="0"/>
              <a:t>8. Кузнецова </a:t>
            </a:r>
            <a:r>
              <a:rPr lang="ru-RU" sz="1600" dirty="0"/>
              <a:t>Олеся Алексеевна, 1976 г.р. (с 15.08.95г. по настоящее время</a:t>
            </a:r>
            <a:r>
              <a:rPr lang="ru-RU" sz="1600" dirty="0" smtClean="0"/>
              <a:t>)</a:t>
            </a:r>
            <a:endParaRPr lang="ru-RU" sz="1600" dirty="0"/>
          </a:p>
        </p:txBody>
      </p:sp>
      <p:pic>
        <p:nvPicPr>
          <p:cNvPr id="6" name="Рисунок 5" descr="892431-df0cbd7d8085655da3f9d27bd94821f9.jpg"/>
          <p:cNvPicPr>
            <a:picLocks noChangeAspect="1"/>
          </p:cNvPicPr>
          <p:nvPr/>
        </p:nvPicPr>
        <p:blipFill>
          <a:blip r:embed="rId3" cstate="print"/>
          <a:stretch>
            <a:fillRect/>
          </a:stretch>
        </p:blipFill>
        <p:spPr>
          <a:xfrm>
            <a:off x="6444208" y="836712"/>
            <a:ext cx="2202160" cy="1651620"/>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7" name="Рисунок 6" descr="1022013-05bca1839fa02b8c822809dba7729c26.jpg"/>
          <p:cNvPicPr>
            <a:picLocks noChangeAspect="1"/>
          </p:cNvPicPr>
          <p:nvPr/>
        </p:nvPicPr>
        <p:blipFill>
          <a:blip r:embed="rId4" cstate="print"/>
          <a:stretch>
            <a:fillRect/>
          </a:stretch>
        </p:blipFill>
        <p:spPr>
          <a:xfrm>
            <a:off x="3707904" y="4005064"/>
            <a:ext cx="2712301" cy="2034226"/>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pic>
        <p:nvPicPr>
          <p:cNvPr id="8" name="Рисунок 7" descr="Snapshot_20111019_2.JPG"/>
          <p:cNvPicPr>
            <a:picLocks noChangeAspect="1"/>
          </p:cNvPicPr>
          <p:nvPr/>
        </p:nvPicPr>
        <p:blipFill>
          <a:blip r:embed="rId5" cstate="print"/>
          <a:stretch>
            <a:fillRect/>
          </a:stretch>
        </p:blipFill>
        <p:spPr>
          <a:xfrm>
            <a:off x="6732240" y="3356992"/>
            <a:ext cx="2012057" cy="2667921"/>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851920" y="2780928"/>
            <a:ext cx="1656184" cy="369332"/>
          </a:xfrm>
          <a:prstGeom prst="rect">
            <a:avLst/>
          </a:prstGeom>
          <a:solidFill>
            <a:schemeClr val="bg2"/>
          </a:solidFill>
        </p:spPr>
        <p:txBody>
          <a:bodyPr wrap="square" rtlCol="0">
            <a:spAutoFit/>
          </a:bodyPr>
          <a:lstStyle/>
          <a:p>
            <a:r>
              <a:rPr lang="ru-RU" dirty="0" err="1" smtClean="0"/>
              <a:t>Бабуркина</a:t>
            </a:r>
            <a:r>
              <a:rPr lang="ru-RU" dirty="0" smtClean="0"/>
              <a:t> Р.И.</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3"/>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29"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childTnLst>
                          </p:cTn>
                        </p:par>
                        <p:par>
                          <p:cTn id="16" fill="hold">
                            <p:stCondLst>
                              <p:cond delay="3000"/>
                            </p:stCondLst>
                            <p:childTnLst>
                              <p:par>
                                <p:cTn id="17" presetID="50" presetClass="entr" presetSubtype="0" decel="10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strVal val="#ppt_w+.3"/>
                                          </p:val>
                                        </p:tav>
                                        <p:tav tm="100000">
                                          <p:val>
                                            <p:strVal val="#ppt_w"/>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animEffect transition="in" filter="fade">
                                      <p:cBhvr>
                                        <p:cTn id="21" dur="2000"/>
                                        <p:tgtEl>
                                          <p:spTgt spid="6"/>
                                        </p:tgtEl>
                                      </p:cBhvr>
                                    </p:animEffect>
                                  </p:childTnLst>
                                </p:cTn>
                              </p:par>
                            </p:childTnLst>
                          </p:cTn>
                        </p:par>
                        <p:par>
                          <p:cTn id="22" fill="hold">
                            <p:stCondLst>
                              <p:cond delay="5000"/>
                            </p:stCondLst>
                            <p:childTnLst>
                              <p:par>
                                <p:cTn id="23" presetID="2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ppt_x</p:attrName>
                                        </p:attrNameLst>
                                      </p:cBhvr>
                                      <p:tavLst>
                                        <p:tav tm="0">
                                          <p:val>
                                            <p:strVal val="#ppt_x-.2"/>
                                          </p:val>
                                        </p:tav>
                                        <p:tav tm="100000">
                                          <p:val>
                                            <p:strVal val="#ppt_x"/>
                                          </p:val>
                                        </p:tav>
                                      </p:tavLst>
                                    </p:anim>
                                    <p:anim calcmode="lin" valueType="num">
                                      <p:cBhvr>
                                        <p:cTn id="26"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2000"/>
                                        <p:tgtEl>
                                          <p:spTgt spid="7"/>
                                        </p:tgtEl>
                                      </p:cBhvr>
                                    </p:animEffect>
                                  </p:childTnLst>
                                </p:cTn>
                              </p:par>
                            </p:childTnLst>
                          </p:cTn>
                        </p:par>
                        <p:par>
                          <p:cTn id="28" fill="hold">
                            <p:stCondLst>
                              <p:cond delay="7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anim calcmode="lin" valueType="num">
                                      <p:cBhvr>
                                        <p:cTn id="32" dur="2000" fill="hold"/>
                                        <p:tgtEl>
                                          <p:spTgt spid="8"/>
                                        </p:tgtEl>
                                        <p:attrNameLst>
                                          <p:attrName>ppt_x</p:attrName>
                                        </p:attrNameLst>
                                      </p:cBhvr>
                                      <p:tavLst>
                                        <p:tav tm="0">
                                          <p:val>
                                            <p:strVal val="#ppt_x"/>
                                          </p:val>
                                        </p:tav>
                                        <p:tav tm="100000">
                                          <p:val>
                                            <p:strVal val="#ppt_x"/>
                                          </p:val>
                                        </p:tav>
                                      </p:tavLst>
                                    </p:anim>
                                    <p:anim calcmode="lin" valueType="num">
                                      <p:cBhvr>
                                        <p:cTn id="33"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096" y="260648"/>
            <a:ext cx="3008313" cy="864096"/>
          </a:xfrm>
        </p:spPr>
        <p:txBody>
          <a:bodyPr>
            <a:normAutofit/>
          </a:bodyPr>
          <a:lstStyle/>
          <a:p>
            <a:r>
              <a:rPr lang="ru-RU" sz="2400" dirty="0" smtClean="0"/>
              <a:t>Математика, физика</a:t>
            </a:r>
            <a:endParaRPr lang="ru-RU" sz="2400" dirty="0"/>
          </a:p>
        </p:txBody>
      </p:sp>
      <p:pic>
        <p:nvPicPr>
          <p:cNvPr id="5" name="Содержимое 4" descr="Оськина.jpg"/>
          <p:cNvPicPr>
            <a:picLocks noGrp="1" noChangeAspect="1"/>
          </p:cNvPicPr>
          <p:nvPr>
            <p:ph idx="1"/>
          </p:nvPr>
        </p:nvPicPr>
        <p:blipFill>
          <a:blip r:embed="rId2" cstate="print"/>
          <a:stretch>
            <a:fillRect/>
          </a:stretch>
        </p:blipFill>
        <p:spPr>
          <a:xfrm>
            <a:off x="611560" y="548680"/>
            <a:ext cx="1953389" cy="2974634"/>
          </a:xfrm>
        </p:spPr>
      </p:pic>
      <p:sp>
        <p:nvSpPr>
          <p:cNvPr id="4" name="Текст 3"/>
          <p:cNvSpPr>
            <a:spLocks noGrp="1"/>
          </p:cNvSpPr>
          <p:nvPr>
            <p:ph type="body" sz="half" idx="2"/>
          </p:nvPr>
        </p:nvSpPr>
        <p:spPr>
          <a:xfrm>
            <a:off x="5508104" y="1484784"/>
            <a:ext cx="3008313" cy="4691063"/>
          </a:xfrm>
        </p:spPr>
        <p:txBody>
          <a:bodyPr>
            <a:normAutofit lnSpcReduction="10000"/>
          </a:bodyPr>
          <a:lstStyle/>
          <a:p>
            <a:pPr marL="342900" lvl="0" indent="-342900">
              <a:spcBef>
                <a:spcPts val="600"/>
              </a:spcBef>
              <a:buFont typeface="+mj-lt"/>
              <a:buAutoNum type="arabicPeriod"/>
            </a:pPr>
            <a:r>
              <a:rPr lang="ru-RU" sz="1600" dirty="0">
                <a:latin typeface="Times New Roman"/>
              </a:rPr>
              <a:t>Сыров Петр Дмитриевич,1912 г.р.</a:t>
            </a:r>
            <a:endParaRPr lang="ru-RU" sz="1600" dirty="0" smtClean="0"/>
          </a:p>
          <a:p>
            <a:pPr marL="342900" lvl="0" indent="-342900">
              <a:spcBef>
                <a:spcPts val="600"/>
              </a:spcBef>
              <a:buFont typeface="+mj-lt"/>
              <a:buAutoNum type="arabicPeriod"/>
            </a:pPr>
            <a:r>
              <a:rPr lang="ru-RU" sz="1600" dirty="0">
                <a:latin typeface="Times New Roman"/>
              </a:rPr>
              <a:t>Оськина Клавдия Сергеевна, 1930 г.р</a:t>
            </a:r>
            <a:r>
              <a:rPr lang="ru-RU" sz="1600" dirty="0" smtClean="0">
                <a:latin typeface="Times New Roman"/>
              </a:rPr>
              <a:t>. </a:t>
            </a:r>
            <a:r>
              <a:rPr lang="ru-RU" sz="1600" dirty="0">
                <a:latin typeface="Times New Roman"/>
              </a:rPr>
              <a:t>(с 09.66г)</a:t>
            </a:r>
            <a:endParaRPr lang="ru-RU" sz="1600" dirty="0" smtClean="0"/>
          </a:p>
          <a:p>
            <a:pPr marL="342900" lvl="0" indent="-342900">
              <a:spcBef>
                <a:spcPts val="600"/>
              </a:spcBef>
              <a:buFont typeface="+mj-lt"/>
              <a:buAutoNum type="arabicPeriod"/>
            </a:pPr>
            <a:r>
              <a:rPr lang="ru-RU" sz="1600" dirty="0">
                <a:latin typeface="Times New Roman"/>
              </a:rPr>
              <a:t>Калинин Владимир Иванович, 1937 г.р. (с 09.70г)</a:t>
            </a:r>
            <a:endParaRPr lang="ru-RU" sz="1600" dirty="0" smtClean="0"/>
          </a:p>
          <a:p>
            <a:pPr marL="342900" lvl="0" indent="-342900">
              <a:spcBef>
                <a:spcPts val="600"/>
              </a:spcBef>
              <a:buFont typeface="+mj-lt"/>
              <a:buAutoNum type="arabicPeriod"/>
            </a:pPr>
            <a:r>
              <a:rPr lang="ru-RU" sz="1600" dirty="0">
                <a:latin typeface="Times New Roman"/>
              </a:rPr>
              <a:t>Лупова Валентина Михайловна, 1961 г.р. (с 1987 г)</a:t>
            </a:r>
            <a:endParaRPr lang="ru-RU" sz="1600" dirty="0" smtClean="0"/>
          </a:p>
          <a:p>
            <a:pPr marL="342900" lvl="0" indent="-342900">
              <a:spcBef>
                <a:spcPts val="600"/>
              </a:spcBef>
              <a:buFont typeface="+mj-lt"/>
              <a:buAutoNum type="arabicPeriod"/>
            </a:pPr>
            <a:r>
              <a:rPr lang="ru-RU" sz="1600" dirty="0" err="1">
                <a:latin typeface="Times New Roman"/>
              </a:rPr>
              <a:t>Коробкова</a:t>
            </a:r>
            <a:r>
              <a:rPr lang="ru-RU" sz="1600" dirty="0">
                <a:latin typeface="Times New Roman"/>
              </a:rPr>
              <a:t> Нина Васильевна, 1968 г.р. (с 08.08.92 г. по настоящее время)</a:t>
            </a:r>
            <a:endParaRPr lang="ru-RU" sz="1600" dirty="0" smtClean="0"/>
          </a:p>
          <a:p>
            <a:pPr marL="342900" lvl="0" indent="-342900">
              <a:spcBef>
                <a:spcPts val="600"/>
              </a:spcBef>
              <a:buFont typeface="+mj-lt"/>
              <a:buAutoNum type="arabicPeriod"/>
            </a:pPr>
            <a:r>
              <a:rPr lang="ru-RU" sz="1600" dirty="0">
                <a:latin typeface="Times New Roman"/>
              </a:rPr>
              <a:t>Мамаева Валентина Владимировна, 1967 г.р. (с 2009 г. по настоящее время)</a:t>
            </a:r>
            <a:endParaRPr lang="ru-RU" sz="1600" dirty="0" smtClean="0"/>
          </a:p>
          <a:p>
            <a:endParaRPr lang="ru-RU" dirty="0"/>
          </a:p>
        </p:txBody>
      </p:sp>
      <p:pic>
        <p:nvPicPr>
          <p:cNvPr id="7" name="Рисунок 6" descr="SDC10058.JPG"/>
          <p:cNvPicPr>
            <a:picLocks noChangeAspect="1"/>
          </p:cNvPicPr>
          <p:nvPr/>
        </p:nvPicPr>
        <p:blipFill>
          <a:blip r:embed="rId3" cstate="print"/>
          <a:stretch>
            <a:fillRect/>
          </a:stretch>
        </p:blipFill>
        <p:spPr>
          <a:xfrm>
            <a:off x="3203848" y="764704"/>
            <a:ext cx="1924050" cy="2276475"/>
          </a:xfrm>
          <a:prstGeom prst="rect">
            <a:avLst/>
          </a:prstGeom>
        </p:spPr>
      </p:pic>
      <p:pic>
        <p:nvPicPr>
          <p:cNvPr id="8" name="Рисунок 7" descr="1443120-f6cb334ec0c33fd4.gif"/>
          <p:cNvPicPr>
            <a:picLocks noChangeAspect="1"/>
          </p:cNvPicPr>
          <p:nvPr/>
        </p:nvPicPr>
        <p:blipFill>
          <a:blip r:embed="rId4" cstate="print"/>
          <a:stretch>
            <a:fillRect/>
          </a:stretch>
        </p:blipFill>
        <p:spPr>
          <a:xfrm>
            <a:off x="2267744" y="2132856"/>
            <a:ext cx="1647056" cy="2470584"/>
          </a:xfrm>
          <a:prstGeom prst="rect">
            <a:avLst/>
          </a:prstGeom>
        </p:spPr>
      </p:pic>
      <p:pic>
        <p:nvPicPr>
          <p:cNvPr id="9" name="Рисунок 8" descr="у.bmp"/>
          <p:cNvPicPr>
            <a:picLocks noChangeAspect="1"/>
          </p:cNvPicPr>
          <p:nvPr/>
        </p:nvPicPr>
        <p:blipFill>
          <a:blip r:embed="rId5" cstate="print"/>
          <a:stretch>
            <a:fillRect/>
          </a:stretch>
        </p:blipFill>
        <p:spPr>
          <a:xfrm>
            <a:off x="323528" y="3645024"/>
            <a:ext cx="1977623" cy="298354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0" name="Рисунок 9" descr="у (2).bmp"/>
          <p:cNvPicPr>
            <a:picLocks noChangeAspect="1"/>
          </p:cNvPicPr>
          <p:nvPr/>
        </p:nvPicPr>
        <p:blipFill>
          <a:blip r:embed="rId6" cstate="print"/>
          <a:stretch>
            <a:fillRect/>
          </a:stretch>
        </p:blipFill>
        <p:spPr>
          <a:xfrm>
            <a:off x="3275856" y="3789040"/>
            <a:ext cx="1901795" cy="2584491"/>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Effect transition="in" filter="fade">
                                      <p:cBhvr>
                                        <p:cTn id="15" dur="2000"/>
                                        <p:tgtEl>
                                          <p:spTgt spid="7"/>
                                        </p:tgtEl>
                                      </p:cBhvr>
                                    </p:animEffect>
                                  </p:childTnLst>
                                </p:cTn>
                              </p:par>
                            </p:childTnLst>
                          </p:cTn>
                        </p:par>
                        <p:par>
                          <p:cTn id="16" fill="hold">
                            <p:stCondLst>
                              <p:cond delay="4000"/>
                            </p:stCondLst>
                            <p:childTnLst>
                              <p:par>
                                <p:cTn id="17" presetID="53"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childTnLst>
                          </p:cTn>
                        </p:par>
                        <p:par>
                          <p:cTn id="22" fill="hold">
                            <p:stCondLst>
                              <p:cond delay="6000"/>
                            </p:stCondLst>
                            <p:childTnLst>
                              <p:par>
                                <p:cTn id="23" presetID="53"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2000" fill="hold"/>
                                        <p:tgtEl>
                                          <p:spTgt spid="10"/>
                                        </p:tgtEl>
                                        <p:attrNameLst>
                                          <p:attrName>ppt_w</p:attrName>
                                        </p:attrNameLst>
                                      </p:cBhvr>
                                      <p:tavLst>
                                        <p:tav tm="0">
                                          <p:val>
                                            <p:fltVal val="0"/>
                                          </p:val>
                                        </p:tav>
                                        <p:tav tm="100000">
                                          <p:val>
                                            <p:strVal val="#ppt_w"/>
                                          </p:val>
                                        </p:tav>
                                      </p:tavLst>
                                    </p:anim>
                                    <p:anim calcmode="lin" valueType="num">
                                      <p:cBhvr>
                                        <p:cTn id="26" dur="2000" fill="hold"/>
                                        <p:tgtEl>
                                          <p:spTgt spid="10"/>
                                        </p:tgtEl>
                                        <p:attrNameLst>
                                          <p:attrName>ppt_h</p:attrName>
                                        </p:attrNameLst>
                                      </p:cBhvr>
                                      <p:tavLst>
                                        <p:tav tm="0">
                                          <p:val>
                                            <p:fltVal val="0"/>
                                          </p:val>
                                        </p:tav>
                                        <p:tav tm="100000">
                                          <p:val>
                                            <p:strVal val="#ppt_h"/>
                                          </p:val>
                                        </p:tav>
                                      </p:tavLst>
                                    </p:anim>
                                    <p:animEffect transition="in" filter="fade">
                                      <p:cBhvr>
                                        <p:cTn id="27" dur="2000"/>
                                        <p:tgtEl>
                                          <p:spTgt spid="10"/>
                                        </p:tgtEl>
                                      </p:cBhvr>
                                    </p:animEffect>
                                  </p:childTnLst>
                                </p:cTn>
                              </p:par>
                            </p:childTnLst>
                          </p:cTn>
                        </p:par>
                        <p:par>
                          <p:cTn id="28" fill="hold">
                            <p:stCondLst>
                              <p:cond delay="8000"/>
                            </p:stCondLst>
                            <p:childTnLst>
                              <p:par>
                                <p:cTn id="29" presetID="53"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000" fill="hold"/>
                                        <p:tgtEl>
                                          <p:spTgt spid="9"/>
                                        </p:tgtEl>
                                        <p:attrNameLst>
                                          <p:attrName>ppt_w</p:attrName>
                                        </p:attrNameLst>
                                      </p:cBhvr>
                                      <p:tavLst>
                                        <p:tav tm="0">
                                          <p:val>
                                            <p:fltVal val="0"/>
                                          </p:val>
                                        </p:tav>
                                        <p:tav tm="100000">
                                          <p:val>
                                            <p:strVal val="#ppt_w"/>
                                          </p:val>
                                        </p:tav>
                                      </p:tavLst>
                                    </p:anim>
                                    <p:anim calcmode="lin" valueType="num">
                                      <p:cBhvr>
                                        <p:cTn id="32" dur="2000" fill="hold"/>
                                        <p:tgtEl>
                                          <p:spTgt spid="9"/>
                                        </p:tgtEl>
                                        <p:attrNameLst>
                                          <p:attrName>ppt_h</p:attrName>
                                        </p:attrNameLst>
                                      </p:cBhvr>
                                      <p:tavLst>
                                        <p:tav tm="0">
                                          <p:val>
                                            <p:fltVal val="0"/>
                                          </p:val>
                                        </p:tav>
                                        <p:tav tm="100000">
                                          <p:val>
                                            <p:strVal val="#ppt_h"/>
                                          </p:val>
                                        </p:tav>
                                      </p:tavLst>
                                    </p:anim>
                                    <p:animEffect transition="in" filter="fade">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851694"/>
          </a:xfrm>
        </p:spPr>
        <p:txBody>
          <a:bodyPr>
            <a:normAutofit/>
          </a:bodyPr>
          <a:lstStyle/>
          <a:p>
            <a:r>
              <a:rPr lang="ru-RU" sz="2400" dirty="0" smtClean="0">
                <a:latin typeface="Times New Roman" pitchFamily="18" charset="0"/>
                <a:cs typeface="Times New Roman" pitchFamily="18" charset="0"/>
              </a:rPr>
              <a:t>Иностранный язык</a:t>
            </a:r>
            <a:endParaRPr lang="ru-RU" sz="2400" dirty="0">
              <a:latin typeface="Times New Roman" pitchFamily="18" charset="0"/>
              <a:cs typeface="Times New Roman" pitchFamily="18" charset="0"/>
            </a:endParaRPr>
          </a:p>
        </p:txBody>
      </p:sp>
      <p:pic>
        <p:nvPicPr>
          <p:cNvPr id="5" name="Содержимое 4" descr="Базанова Анаст Мих.JPG"/>
          <p:cNvPicPr>
            <a:picLocks noGrp="1" noChangeAspect="1"/>
          </p:cNvPicPr>
          <p:nvPr>
            <p:ph idx="1"/>
          </p:nvPr>
        </p:nvPicPr>
        <p:blipFill>
          <a:blip r:embed="rId2" cstate="print"/>
          <a:stretch>
            <a:fillRect/>
          </a:stretch>
        </p:blipFill>
        <p:spPr>
          <a:xfrm>
            <a:off x="3419872" y="980728"/>
            <a:ext cx="2621763" cy="3252563"/>
          </a:xfrm>
        </p:spPr>
      </p:pic>
      <p:sp>
        <p:nvSpPr>
          <p:cNvPr id="4" name="Текст 3"/>
          <p:cNvSpPr>
            <a:spLocks noGrp="1"/>
          </p:cNvSpPr>
          <p:nvPr>
            <p:ph type="body" sz="half" idx="2"/>
          </p:nvPr>
        </p:nvSpPr>
        <p:spPr/>
        <p:txBody>
          <a:bodyPr>
            <a:normAutofit fontScale="85000" lnSpcReduction="10000"/>
          </a:bodyPr>
          <a:lstStyle/>
          <a:p>
            <a:pPr marL="342900" lvl="0" indent="-342900">
              <a:spcBef>
                <a:spcPts val="600"/>
              </a:spcBef>
              <a:buFont typeface="+mj-lt"/>
              <a:buAutoNum type="arabicPeriod"/>
            </a:pPr>
            <a:r>
              <a:rPr lang="ru-RU" sz="1600" dirty="0">
                <a:latin typeface="Times New Roman"/>
              </a:rPr>
              <a:t>Базанова Анастасия Михайловна,1927 г.р.</a:t>
            </a:r>
            <a:endParaRPr lang="ru-RU" sz="1600" dirty="0" smtClean="0"/>
          </a:p>
          <a:p>
            <a:pPr marL="342900" lvl="0" indent="-342900">
              <a:spcBef>
                <a:spcPts val="600"/>
              </a:spcBef>
              <a:buFont typeface="+mj-lt"/>
              <a:buAutoNum type="arabicPeriod"/>
            </a:pPr>
            <a:r>
              <a:rPr lang="ru-RU" sz="1600" dirty="0">
                <a:latin typeface="Times New Roman"/>
              </a:rPr>
              <a:t>Платонова  А.Б. (с сентября 1975г)</a:t>
            </a:r>
            <a:endParaRPr lang="ru-RU" sz="1600" dirty="0" smtClean="0"/>
          </a:p>
          <a:p>
            <a:pPr marL="342900" lvl="0" indent="-342900">
              <a:spcBef>
                <a:spcPts val="600"/>
              </a:spcBef>
              <a:buFont typeface="+mj-lt"/>
              <a:buAutoNum type="arabicPeriod"/>
            </a:pPr>
            <a:r>
              <a:rPr lang="ru-RU" sz="1600" dirty="0">
                <a:latin typeface="Times New Roman"/>
              </a:rPr>
              <a:t>Золотова Е.А., 1920г.р.  (с 01.09.76г)</a:t>
            </a:r>
            <a:endParaRPr lang="ru-RU" sz="1600" dirty="0" smtClean="0"/>
          </a:p>
          <a:p>
            <a:pPr marL="342900" lvl="0" indent="-342900">
              <a:spcBef>
                <a:spcPts val="600"/>
              </a:spcBef>
              <a:buFont typeface="+mj-lt"/>
              <a:buAutoNum type="arabicPeriod"/>
            </a:pPr>
            <a:r>
              <a:rPr lang="ru-RU" sz="1600" dirty="0" err="1">
                <a:latin typeface="Times New Roman"/>
              </a:rPr>
              <a:t>Чебуркова</a:t>
            </a:r>
            <a:r>
              <a:rPr lang="ru-RU" sz="1600" dirty="0">
                <a:latin typeface="Times New Roman"/>
              </a:rPr>
              <a:t> Татьяна Александровна (с 01.09.77г)</a:t>
            </a:r>
            <a:endParaRPr lang="ru-RU" sz="1600" dirty="0" smtClean="0"/>
          </a:p>
          <a:p>
            <a:pPr marL="342900" lvl="0" indent="-342900">
              <a:spcBef>
                <a:spcPts val="600"/>
              </a:spcBef>
              <a:buFont typeface="+mj-lt"/>
              <a:buAutoNum type="arabicPeriod"/>
            </a:pPr>
            <a:r>
              <a:rPr lang="ru-RU" sz="1600" dirty="0" err="1">
                <a:latin typeface="Times New Roman"/>
              </a:rPr>
              <a:t>Бобкова</a:t>
            </a:r>
            <a:r>
              <a:rPr lang="ru-RU" sz="1600" dirty="0">
                <a:latin typeface="Times New Roman"/>
              </a:rPr>
              <a:t> (</a:t>
            </a:r>
            <a:r>
              <a:rPr lang="ru-RU" sz="1600" dirty="0" err="1">
                <a:latin typeface="Times New Roman"/>
              </a:rPr>
              <a:t>Карпушова</a:t>
            </a:r>
            <a:r>
              <a:rPr lang="ru-RU" sz="1600" dirty="0">
                <a:latin typeface="Times New Roman"/>
              </a:rPr>
              <a:t>) Валентина Сергеевна (25.08.78г)</a:t>
            </a:r>
            <a:endParaRPr lang="ru-RU" sz="1600" dirty="0" smtClean="0"/>
          </a:p>
          <a:p>
            <a:pPr marL="342900" lvl="0" indent="-342900">
              <a:spcBef>
                <a:spcPts val="600"/>
              </a:spcBef>
              <a:buFont typeface="+mj-lt"/>
              <a:buAutoNum type="arabicPeriod"/>
            </a:pPr>
            <a:r>
              <a:rPr lang="ru-RU" sz="1600" dirty="0">
                <a:latin typeface="Times New Roman"/>
              </a:rPr>
              <a:t>Аношина Марина Анатольевна, 1962г.р. (с 15.08.88г)</a:t>
            </a:r>
            <a:endParaRPr lang="ru-RU" sz="1600" dirty="0" smtClean="0"/>
          </a:p>
          <a:p>
            <a:pPr marL="342900" lvl="0" indent="-342900">
              <a:spcBef>
                <a:spcPts val="600"/>
              </a:spcBef>
              <a:buFont typeface="+mj-lt"/>
              <a:buAutoNum type="arabicPeriod"/>
            </a:pPr>
            <a:r>
              <a:rPr lang="ru-RU" sz="1600" dirty="0">
                <a:latin typeface="Times New Roman"/>
              </a:rPr>
              <a:t>Малышева Людмила Владимировна, 1974 г.р. (с 20.08.97г)</a:t>
            </a:r>
            <a:endParaRPr lang="ru-RU" sz="1600" dirty="0" smtClean="0"/>
          </a:p>
          <a:p>
            <a:pPr marL="342900" lvl="0" indent="-342900">
              <a:spcBef>
                <a:spcPts val="600"/>
              </a:spcBef>
              <a:buFont typeface="+mj-lt"/>
              <a:buAutoNum type="arabicPeriod"/>
            </a:pPr>
            <a:r>
              <a:rPr lang="ru-RU" sz="1600" dirty="0">
                <a:latin typeface="Times New Roman"/>
              </a:rPr>
              <a:t>Перова Анна Ивановна, 1988г.р. (с 01.10.08г)</a:t>
            </a:r>
            <a:endParaRPr lang="ru-RU" sz="1600" dirty="0" smtClean="0"/>
          </a:p>
          <a:p>
            <a:pPr marL="342900" lvl="0" indent="-342900">
              <a:spcBef>
                <a:spcPts val="600"/>
              </a:spcBef>
              <a:buFont typeface="+mj-lt"/>
              <a:buAutoNum type="arabicPeriod"/>
            </a:pPr>
            <a:r>
              <a:rPr lang="ru-RU" sz="1600" dirty="0" err="1">
                <a:latin typeface="Times New Roman"/>
              </a:rPr>
              <a:t>Бутусова</a:t>
            </a:r>
            <a:r>
              <a:rPr lang="ru-RU" sz="1600" dirty="0">
                <a:latin typeface="Times New Roman"/>
              </a:rPr>
              <a:t> Елена Александровна, 1984г.р. (с 27.08.06г. по сей день)</a:t>
            </a:r>
            <a:endParaRPr lang="ru-RU" sz="1600" dirty="0" smtClean="0"/>
          </a:p>
          <a:p>
            <a:endParaRPr lang="ru-RU" dirty="0"/>
          </a:p>
        </p:txBody>
      </p:sp>
      <p:pic>
        <p:nvPicPr>
          <p:cNvPr id="6" name="Рисунок 5" descr="892431-df0cbd7d8085655da3f9d27bd94821f9.jpg"/>
          <p:cNvPicPr>
            <a:picLocks noChangeAspect="1"/>
          </p:cNvPicPr>
          <p:nvPr/>
        </p:nvPicPr>
        <p:blipFill>
          <a:blip r:embed="rId3" cstate="print"/>
          <a:stretch>
            <a:fillRect/>
          </a:stretch>
        </p:blipFill>
        <p:spPr>
          <a:xfrm>
            <a:off x="5868144" y="548680"/>
            <a:ext cx="2778224" cy="2083668"/>
          </a:xfrm>
          <a:prstGeom prst="rect">
            <a:avLst/>
          </a:prstGeom>
        </p:spPr>
      </p:pic>
      <p:pic>
        <p:nvPicPr>
          <p:cNvPr id="7" name="Рисунок 6" descr="P2180113.jpg"/>
          <p:cNvPicPr>
            <a:picLocks noChangeAspect="1"/>
          </p:cNvPicPr>
          <p:nvPr/>
        </p:nvPicPr>
        <p:blipFill>
          <a:blip r:embed="rId4" cstate="print"/>
          <a:stretch>
            <a:fillRect/>
          </a:stretch>
        </p:blipFill>
        <p:spPr>
          <a:xfrm>
            <a:off x="4355976" y="3861048"/>
            <a:ext cx="1782440" cy="23712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Рисунок 7" descr="SDC10176.JPG"/>
          <p:cNvPicPr>
            <a:picLocks noChangeAspect="1"/>
          </p:cNvPicPr>
          <p:nvPr/>
        </p:nvPicPr>
        <p:blipFill>
          <a:blip r:embed="rId5" cstate="print"/>
          <a:stretch>
            <a:fillRect/>
          </a:stretch>
        </p:blipFill>
        <p:spPr>
          <a:xfrm>
            <a:off x="6300192" y="3140968"/>
            <a:ext cx="2566538" cy="2935610"/>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Биология, химия, география</a:t>
            </a:r>
            <a:endParaRPr lang="ru-RU" dirty="0"/>
          </a:p>
        </p:txBody>
      </p:sp>
      <p:pic>
        <p:nvPicPr>
          <p:cNvPr id="5" name="Содержимое 4" descr="Бабуркина.JPG"/>
          <p:cNvPicPr>
            <a:picLocks noGrp="1" noChangeAspect="1"/>
          </p:cNvPicPr>
          <p:nvPr>
            <p:ph idx="1"/>
          </p:nvPr>
        </p:nvPicPr>
        <p:blipFill>
          <a:blip r:embed="rId2" cstate="print"/>
          <a:stretch>
            <a:fillRect/>
          </a:stretch>
        </p:blipFill>
        <p:spPr>
          <a:xfrm>
            <a:off x="3635896" y="548680"/>
            <a:ext cx="1863551" cy="2792424"/>
          </a:xfrm>
        </p:spPr>
      </p:pic>
      <p:sp>
        <p:nvSpPr>
          <p:cNvPr id="4" name="Текст 3"/>
          <p:cNvSpPr>
            <a:spLocks noGrp="1"/>
          </p:cNvSpPr>
          <p:nvPr>
            <p:ph type="body" sz="half" idx="2"/>
          </p:nvPr>
        </p:nvSpPr>
        <p:spPr>
          <a:xfrm>
            <a:off x="457200" y="2060848"/>
            <a:ext cx="3008313" cy="4065315"/>
          </a:xfrm>
        </p:spPr>
        <p:txBody>
          <a:bodyPr/>
          <a:lstStyle/>
          <a:p>
            <a:pPr marL="342900" lvl="0" indent="-342900">
              <a:spcBef>
                <a:spcPts val="600"/>
              </a:spcBef>
            </a:pPr>
            <a:r>
              <a:rPr lang="ru-RU" sz="1800" dirty="0" smtClean="0">
                <a:latin typeface="Times New Roman"/>
              </a:rPr>
              <a:t>1. </a:t>
            </a:r>
            <a:r>
              <a:rPr lang="ru-RU" sz="1800" dirty="0" err="1" smtClean="0">
                <a:latin typeface="Times New Roman"/>
              </a:rPr>
              <a:t>Бабуркина</a:t>
            </a:r>
            <a:r>
              <a:rPr lang="ru-RU" sz="1800" dirty="0" smtClean="0">
                <a:latin typeface="Times New Roman"/>
              </a:rPr>
              <a:t> </a:t>
            </a:r>
            <a:r>
              <a:rPr lang="ru-RU" sz="1800" dirty="0">
                <a:latin typeface="Times New Roman"/>
              </a:rPr>
              <a:t>Раиса Ивановна, 1919г.р</a:t>
            </a:r>
            <a:r>
              <a:rPr lang="ru-RU" sz="1800" dirty="0" smtClean="0">
                <a:latin typeface="Times New Roman"/>
              </a:rPr>
              <a:t>.</a:t>
            </a:r>
          </a:p>
          <a:p>
            <a:pPr marL="342900" lvl="0" indent="-342900">
              <a:spcBef>
                <a:spcPts val="600"/>
              </a:spcBef>
            </a:pPr>
            <a:r>
              <a:rPr lang="ru-RU" sz="1800" dirty="0" smtClean="0">
                <a:latin typeface="Times New Roman"/>
              </a:rPr>
              <a:t>2. Коробова А.Н.</a:t>
            </a:r>
            <a:endParaRPr lang="ru-RU" sz="1800" dirty="0" smtClean="0"/>
          </a:p>
          <a:p>
            <a:pPr marL="342900" indent="-342900">
              <a:spcBef>
                <a:spcPts val="600"/>
              </a:spcBef>
            </a:pPr>
            <a:r>
              <a:rPr lang="ru-RU" sz="1800" dirty="0" smtClean="0">
                <a:latin typeface="Times New Roman"/>
              </a:rPr>
              <a:t>3. Цыпленкова Нина Ивановна, 1929г.р.</a:t>
            </a:r>
            <a:endParaRPr lang="ru-RU" sz="1800" dirty="0" smtClean="0"/>
          </a:p>
          <a:p>
            <a:pPr marL="342900" lvl="0" indent="-342900">
              <a:spcBef>
                <a:spcPts val="600"/>
              </a:spcBef>
            </a:pPr>
            <a:r>
              <a:rPr lang="ru-RU" sz="1800" dirty="0" smtClean="0">
                <a:latin typeface="Times New Roman"/>
              </a:rPr>
              <a:t>4. </a:t>
            </a:r>
            <a:r>
              <a:rPr lang="ru-RU" sz="1800" dirty="0" err="1" smtClean="0">
                <a:latin typeface="Times New Roman"/>
              </a:rPr>
              <a:t>Семакова</a:t>
            </a:r>
            <a:r>
              <a:rPr lang="ru-RU" sz="1800" dirty="0" smtClean="0">
                <a:latin typeface="Times New Roman"/>
              </a:rPr>
              <a:t> </a:t>
            </a:r>
            <a:r>
              <a:rPr lang="ru-RU" sz="1800" dirty="0">
                <a:latin typeface="Times New Roman"/>
              </a:rPr>
              <a:t>Лидия Михайловна, 1930г.р.(с 23.08.71г.)</a:t>
            </a:r>
            <a:endParaRPr lang="ru-RU" sz="1800" dirty="0" smtClean="0"/>
          </a:p>
          <a:p>
            <a:pPr marL="342900" lvl="0" indent="-342900">
              <a:spcBef>
                <a:spcPts val="600"/>
              </a:spcBef>
            </a:pPr>
            <a:r>
              <a:rPr lang="ru-RU" sz="1800" dirty="0" smtClean="0">
                <a:latin typeface="Times New Roman"/>
              </a:rPr>
              <a:t>5. </a:t>
            </a:r>
            <a:r>
              <a:rPr lang="ru-RU" sz="1800" dirty="0" err="1" smtClean="0">
                <a:latin typeface="Times New Roman"/>
              </a:rPr>
              <a:t>Панькина</a:t>
            </a:r>
            <a:r>
              <a:rPr lang="ru-RU" sz="1800" dirty="0" smtClean="0">
                <a:latin typeface="Times New Roman"/>
              </a:rPr>
              <a:t> </a:t>
            </a:r>
            <a:r>
              <a:rPr lang="ru-RU" sz="1800" dirty="0">
                <a:latin typeface="Times New Roman"/>
              </a:rPr>
              <a:t>Галина Александровна, 1953г.р. (с 01.09.81г.)</a:t>
            </a:r>
            <a:endParaRPr lang="ru-RU" sz="1800" dirty="0" smtClean="0"/>
          </a:p>
          <a:p>
            <a:endParaRPr lang="ru-RU" dirty="0"/>
          </a:p>
        </p:txBody>
      </p:sp>
      <p:pic>
        <p:nvPicPr>
          <p:cNvPr id="6" name="Рисунок 5" descr="коробова А.Н.УЧИТЕЛЬ биологии и химии.JPG"/>
          <p:cNvPicPr>
            <a:picLocks noChangeAspect="1"/>
          </p:cNvPicPr>
          <p:nvPr/>
        </p:nvPicPr>
        <p:blipFill>
          <a:blip r:embed="rId3" cstate="print"/>
          <a:stretch>
            <a:fillRect/>
          </a:stretch>
        </p:blipFill>
        <p:spPr>
          <a:xfrm>
            <a:off x="6444208" y="548680"/>
            <a:ext cx="1927045" cy="2800722"/>
          </a:xfrm>
          <a:prstGeom prst="rect">
            <a:avLst/>
          </a:prstGeom>
        </p:spPr>
      </p:pic>
      <p:pic>
        <p:nvPicPr>
          <p:cNvPr id="7" name="Рисунок 6" descr="Цыпленкова.JPG"/>
          <p:cNvPicPr>
            <a:picLocks noChangeAspect="1"/>
          </p:cNvPicPr>
          <p:nvPr/>
        </p:nvPicPr>
        <p:blipFill>
          <a:blip r:embed="rId4" cstate="print"/>
          <a:stretch>
            <a:fillRect/>
          </a:stretch>
        </p:blipFill>
        <p:spPr>
          <a:xfrm>
            <a:off x="3275856" y="3789040"/>
            <a:ext cx="2260476" cy="2886454"/>
          </a:xfrm>
          <a:prstGeom prst="rect">
            <a:avLst/>
          </a:prstGeom>
        </p:spPr>
      </p:pic>
      <p:pic>
        <p:nvPicPr>
          <p:cNvPr id="8" name="Рисунок 7" descr="Семакова.JPG"/>
          <p:cNvPicPr>
            <a:picLocks noChangeAspect="1"/>
          </p:cNvPicPr>
          <p:nvPr/>
        </p:nvPicPr>
        <p:blipFill>
          <a:blip r:embed="rId5" cstate="print"/>
          <a:stretch>
            <a:fillRect/>
          </a:stretch>
        </p:blipFill>
        <p:spPr>
          <a:xfrm>
            <a:off x="6463150" y="3717032"/>
            <a:ext cx="2126465" cy="2818929"/>
          </a:xfrm>
          <a:prstGeom prst="rect">
            <a:avLst/>
          </a:prstGeom>
        </p:spPr>
      </p:pic>
      <p:pic>
        <p:nvPicPr>
          <p:cNvPr id="9" name="Рисунок 8" descr="у-1.bmp"/>
          <p:cNvPicPr>
            <a:picLocks noChangeAspect="1"/>
          </p:cNvPicPr>
          <p:nvPr/>
        </p:nvPicPr>
        <p:blipFill>
          <a:blip r:embed="rId6" cstate="print"/>
          <a:stretch>
            <a:fillRect/>
          </a:stretch>
        </p:blipFill>
        <p:spPr>
          <a:xfrm>
            <a:off x="5076056" y="1916832"/>
            <a:ext cx="2016224" cy="2453534"/>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419872" y="3212976"/>
            <a:ext cx="1644104" cy="369332"/>
          </a:xfrm>
          <a:prstGeom prst="rect">
            <a:avLst/>
          </a:prstGeom>
          <a:solidFill>
            <a:schemeClr val="bg2"/>
          </a:solidFill>
        </p:spPr>
        <p:txBody>
          <a:bodyPr wrap="none" rtlCol="0">
            <a:spAutoFit/>
          </a:bodyPr>
          <a:lstStyle/>
          <a:p>
            <a:r>
              <a:rPr lang="ru-RU" dirty="0" err="1" smtClean="0"/>
              <a:t>Бабуркина</a:t>
            </a:r>
            <a:r>
              <a:rPr lang="ru-RU" dirty="0" smtClean="0"/>
              <a:t> Р.И.</a:t>
            </a:r>
            <a:endParaRPr lang="ru-RU" dirty="0"/>
          </a:p>
        </p:txBody>
      </p:sp>
      <p:sp>
        <p:nvSpPr>
          <p:cNvPr id="11" name="TextBox 10"/>
          <p:cNvSpPr txBox="1"/>
          <p:nvPr/>
        </p:nvSpPr>
        <p:spPr>
          <a:xfrm>
            <a:off x="7164288" y="3140968"/>
            <a:ext cx="1656184" cy="369332"/>
          </a:xfrm>
          <a:prstGeom prst="rect">
            <a:avLst/>
          </a:prstGeom>
          <a:solidFill>
            <a:schemeClr val="bg2"/>
          </a:solidFill>
        </p:spPr>
        <p:txBody>
          <a:bodyPr wrap="square" rtlCol="0">
            <a:spAutoFit/>
          </a:bodyPr>
          <a:lstStyle/>
          <a:p>
            <a:r>
              <a:rPr lang="ru-RU" dirty="0" smtClean="0"/>
              <a:t>Коробова А.Н.</a:t>
            </a:r>
            <a:endParaRPr lang="ru-RU" dirty="0"/>
          </a:p>
        </p:txBody>
      </p:sp>
      <p:sp>
        <p:nvSpPr>
          <p:cNvPr id="12" name="TextBox 11"/>
          <p:cNvSpPr txBox="1"/>
          <p:nvPr/>
        </p:nvSpPr>
        <p:spPr>
          <a:xfrm>
            <a:off x="3347864" y="6381328"/>
            <a:ext cx="1869358" cy="369332"/>
          </a:xfrm>
          <a:prstGeom prst="rect">
            <a:avLst/>
          </a:prstGeom>
          <a:solidFill>
            <a:schemeClr val="bg2"/>
          </a:solidFill>
        </p:spPr>
        <p:txBody>
          <a:bodyPr wrap="none" rtlCol="0">
            <a:spAutoFit/>
          </a:bodyPr>
          <a:lstStyle/>
          <a:p>
            <a:r>
              <a:rPr lang="ru-RU" dirty="0" smtClean="0"/>
              <a:t>Цыплёнкова Н.И.</a:t>
            </a:r>
            <a:endParaRPr lang="ru-RU" dirty="0"/>
          </a:p>
        </p:txBody>
      </p:sp>
      <p:sp>
        <p:nvSpPr>
          <p:cNvPr id="13" name="TextBox 12"/>
          <p:cNvSpPr txBox="1"/>
          <p:nvPr/>
        </p:nvSpPr>
        <p:spPr>
          <a:xfrm>
            <a:off x="6588224" y="6309320"/>
            <a:ext cx="1641988" cy="369332"/>
          </a:xfrm>
          <a:prstGeom prst="rect">
            <a:avLst/>
          </a:prstGeom>
          <a:solidFill>
            <a:schemeClr val="bg2"/>
          </a:solidFill>
        </p:spPr>
        <p:txBody>
          <a:bodyPr wrap="none" rtlCol="0">
            <a:spAutoFit/>
          </a:bodyPr>
          <a:lstStyle/>
          <a:p>
            <a:r>
              <a:rPr lang="ru-RU" dirty="0" err="1" smtClean="0"/>
              <a:t>Семакова</a:t>
            </a:r>
            <a:r>
              <a:rPr lang="ru-RU" dirty="0" smtClean="0"/>
              <a:t> Л.М.</a:t>
            </a:r>
            <a:endParaRPr lang="ru-RU" dirty="0"/>
          </a:p>
        </p:txBody>
      </p:sp>
      <p:sp>
        <p:nvSpPr>
          <p:cNvPr id="14" name="TextBox 13"/>
          <p:cNvSpPr txBox="1"/>
          <p:nvPr/>
        </p:nvSpPr>
        <p:spPr>
          <a:xfrm>
            <a:off x="5148064" y="3933056"/>
            <a:ext cx="1523622" cy="369332"/>
          </a:xfrm>
          <a:prstGeom prst="rect">
            <a:avLst/>
          </a:prstGeom>
          <a:solidFill>
            <a:schemeClr val="bg2"/>
          </a:solidFill>
        </p:spPr>
        <p:txBody>
          <a:bodyPr wrap="none" rtlCol="0">
            <a:spAutoFit/>
          </a:bodyPr>
          <a:lstStyle/>
          <a:p>
            <a:r>
              <a:rPr lang="ru-RU" dirty="0" err="1" smtClean="0"/>
              <a:t>Панькина</a:t>
            </a:r>
            <a:r>
              <a:rPr lang="ru-RU" dirty="0" smtClean="0"/>
              <a:t> Г.А.</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9"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par>
                          <p:cTn id="15" fill="hold">
                            <p:stCondLst>
                              <p:cond delay="30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2000" fill="hold"/>
                                        <p:tgtEl>
                                          <p:spTgt spid="6"/>
                                        </p:tgtEl>
                                        <p:attrNameLst>
                                          <p:attrName>ppt_x</p:attrName>
                                        </p:attrNameLst>
                                      </p:cBhvr>
                                      <p:tavLst>
                                        <p:tav tm="0">
                                          <p:val>
                                            <p:strVal val="#ppt_x"/>
                                          </p:val>
                                        </p:tav>
                                        <p:tav tm="100000">
                                          <p:val>
                                            <p:strVal val="#ppt_x"/>
                                          </p:val>
                                        </p:tav>
                                      </p:tavLst>
                                    </p:anim>
                                    <p:anim calcmode="lin" valueType="num">
                                      <p:cBhvr additive="base">
                                        <p:cTn id="19" dur="20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ppt_x</p:attrName>
                                        </p:attrNameLst>
                                      </p:cBhvr>
                                      <p:tavLst>
                                        <p:tav tm="0">
                                          <p:val>
                                            <p:strVal val="#ppt_x-.2"/>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1"/>
                                        </p:tgtEl>
                                      </p:cBhvr>
                                    </p:animEffect>
                                  </p:childTnLst>
                                </p:cTn>
                              </p:par>
                            </p:childTnLst>
                          </p:cTn>
                        </p:par>
                        <p:par>
                          <p:cTn id="26" fill="hold">
                            <p:stCondLst>
                              <p:cond delay="6000"/>
                            </p:stCondLst>
                            <p:childTnLst>
                              <p:par>
                                <p:cTn id="27" presetID="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2000" fill="hold"/>
                                        <p:tgtEl>
                                          <p:spTgt spid="7"/>
                                        </p:tgtEl>
                                        <p:attrNameLst>
                                          <p:attrName>ppt_x</p:attrName>
                                        </p:attrNameLst>
                                      </p:cBhvr>
                                      <p:tavLst>
                                        <p:tav tm="0">
                                          <p:val>
                                            <p:strVal val="#ppt_x"/>
                                          </p:val>
                                        </p:tav>
                                        <p:tav tm="100000">
                                          <p:val>
                                            <p:strVal val="#ppt_x"/>
                                          </p:val>
                                        </p:tav>
                                      </p:tavLst>
                                    </p:anim>
                                    <p:anim calcmode="lin" valueType="num">
                                      <p:cBhvr additive="base">
                                        <p:cTn id="30" dur="2000" fill="hold"/>
                                        <p:tgtEl>
                                          <p:spTgt spid="7"/>
                                        </p:tgtEl>
                                        <p:attrNameLst>
                                          <p:attrName>ppt_y</p:attrName>
                                        </p:attrNameLst>
                                      </p:cBhvr>
                                      <p:tavLst>
                                        <p:tav tm="0">
                                          <p:val>
                                            <p:strVal val="1+#ppt_h/2"/>
                                          </p:val>
                                        </p:tav>
                                        <p:tav tm="100000">
                                          <p:val>
                                            <p:strVal val="#ppt_y"/>
                                          </p:val>
                                        </p:tav>
                                      </p:tavLst>
                                    </p:anim>
                                  </p:childTnLst>
                                </p:cTn>
                              </p:par>
                            </p:childTnLst>
                          </p:cTn>
                        </p:par>
                        <p:par>
                          <p:cTn id="31" fill="hold">
                            <p:stCondLst>
                              <p:cond delay="8000"/>
                            </p:stCondLst>
                            <p:childTnLst>
                              <p:par>
                                <p:cTn id="32" presetID="29"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ppt_x</p:attrName>
                                        </p:attrNameLst>
                                      </p:cBhvr>
                                      <p:tavLst>
                                        <p:tav tm="0">
                                          <p:val>
                                            <p:strVal val="#ppt_x-.2"/>
                                          </p:val>
                                        </p:tav>
                                        <p:tav tm="100000">
                                          <p:val>
                                            <p:strVal val="#ppt_x"/>
                                          </p:val>
                                        </p:tav>
                                      </p:tavLst>
                                    </p:anim>
                                    <p:anim calcmode="lin" valueType="num">
                                      <p:cBhvr>
                                        <p:cTn id="35"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2"/>
                                        </p:tgtEl>
                                      </p:cBhvr>
                                    </p:animEffect>
                                  </p:childTnLst>
                                </p:cTn>
                              </p:par>
                            </p:childTnLst>
                          </p:cTn>
                        </p:par>
                        <p:par>
                          <p:cTn id="37" fill="hold">
                            <p:stCondLst>
                              <p:cond delay="9000"/>
                            </p:stCondLst>
                            <p:childTnLst>
                              <p:par>
                                <p:cTn id="38" presetID="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2000" fill="hold"/>
                                        <p:tgtEl>
                                          <p:spTgt spid="8"/>
                                        </p:tgtEl>
                                        <p:attrNameLst>
                                          <p:attrName>ppt_x</p:attrName>
                                        </p:attrNameLst>
                                      </p:cBhvr>
                                      <p:tavLst>
                                        <p:tav tm="0">
                                          <p:val>
                                            <p:strVal val="#ppt_x"/>
                                          </p:val>
                                        </p:tav>
                                        <p:tav tm="100000">
                                          <p:val>
                                            <p:strVal val="#ppt_x"/>
                                          </p:val>
                                        </p:tav>
                                      </p:tavLst>
                                    </p:anim>
                                    <p:anim calcmode="lin" valueType="num">
                                      <p:cBhvr additive="base">
                                        <p:cTn id="41" dur="2000" fill="hold"/>
                                        <p:tgtEl>
                                          <p:spTgt spid="8"/>
                                        </p:tgtEl>
                                        <p:attrNameLst>
                                          <p:attrName>ppt_y</p:attrName>
                                        </p:attrNameLst>
                                      </p:cBhvr>
                                      <p:tavLst>
                                        <p:tav tm="0">
                                          <p:val>
                                            <p:strVal val="1+#ppt_h/2"/>
                                          </p:val>
                                        </p:tav>
                                        <p:tav tm="100000">
                                          <p:val>
                                            <p:strVal val="#ppt_y"/>
                                          </p:val>
                                        </p:tav>
                                      </p:tavLst>
                                    </p:anim>
                                  </p:childTnLst>
                                </p:cTn>
                              </p:par>
                            </p:childTnLst>
                          </p:cTn>
                        </p:par>
                        <p:par>
                          <p:cTn id="42" fill="hold">
                            <p:stCondLst>
                              <p:cond delay="11000"/>
                            </p:stCondLst>
                            <p:childTnLst>
                              <p:par>
                                <p:cTn id="43" presetID="29"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ppt_x</p:attrName>
                                        </p:attrNameLst>
                                      </p:cBhvr>
                                      <p:tavLst>
                                        <p:tav tm="0">
                                          <p:val>
                                            <p:strVal val="#ppt_x-.2"/>
                                          </p:val>
                                        </p:tav>
                                        <p:tav tm="100000">
                                          <p:val>
                                            <p:strVal val="#ppt_x"/>
                                          </p:val>
                                        </p:tav>
                                      </p:tavLst>
                                    </p:anim>
                                    <p:anim calcmode="lin" valueType="num">
                                      <p:cBhvr>
                                        <p:cTn id="4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3"/>
                                        </p:tgtEl>
                                      </p:cBhvr>
                                    </p:animEffect>
                                  </p:childTnLst>
                                </p:cTn>
                              </p:par>
                            </p:childTnLst>
                          </p:cTn>
                        </p:par>
                        <p:par>
                          <p:cTn id="48" fill="hold">
                            <p:stCondLst>
                              <p:cond delay="12000"/>
                            </p:stCondLst>
                            <p:childTnLst>
                              <p:par>
                                <p:cTn id="49" presetID="2" presetClass="entr" presetSubtype="2"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2000" fill="hold"/>
                                        <p:tgtEl>
                                          <p:spTgt spid="9"/>
                                        </p:tgtEl>
                                        <p:attrNameLst>
                                          <p:attrName>ppt_x</p:attrName>
                                        </p:attrNameLst>
                                      </p:cBhvr>
                                      <p:tavLst>
                                        <p:tav tm="0">
                                          <p:val>
                                            <p:strVal val="1+#ppt_w/2"/>
                                          </p:val>
                                        </p:tav>
                                        <p:tav tm="100000">
                                          <p:val>
                                            <p:strVal val="#ppt_x"/>
                                          </p:val>
                                        </p:tav>
                                      </p:tavLst>
                                    </p:anim>
                                    <p:anim calcmode="lin" valueType="num">
                                      <p:cBhvr additive="base">
                                        <p:cTn id="52" dur="2000" fill="hold"/>
                                        <p:tgtEl>
                                          <p:spTgt spid="9"/>
                                        </p:tgtEl>
                                        <p:attrNameLst>
                                          <p:attrName>ppt_y</p:attrName>
                                        </p:attrNameLst>
                                      </p:cBhvr>
                                      <p:tavLst>
                                        <p:tav tm="0">
                                          <p:val>
                                            <p:strVal val="#ppt_y"/>
                                          </p:val>
                                        </p:tav>
                                        <p:tav tm="100000">
                                          <p:val>
                                            <p:strVal val="#ppt_y"/>
                                          </p:val>
                                        </p:tav>
                                      </p:tavLst>
                                    </p:anim>
                                  </p:childTnLst>
                                </p:cTn>
                              </p:par>
                            </p:childTnLst>
                          </p:cTn>
                        </p:par>
                        <p:par>
                          <p:cTn id="53" fill="hold">
                            <p:stCondLst>
                              <p:cond delay="14000"/>
                            </p:stCondLst>
                            <p:childTnLst>
                              <p:par>
                                <p:cTn id="54" presetID="29"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1000" fill="hold"/>
                                        <p:tgtEl>
                                          <p:spTgt spid="14"/>
                                        </p:tgtEl>
                                        <p:attrNameLst>
                                          <p:attrName>ppt_x</p:attrName>
                                        </p:attrNameLst>
                                      </p:cBhvr>
                                      <p:tavLst>
                                        <p:tav tm="0">
                                          <p:val>
                                            <p:strVal val="#ppt_x-.2"/>
                                          </p:val>
                                        </p:tav>
                                        <p:tav tm="100000">
                                          <p:val>
                                            <p:strVal val="#ppt_x"/>
                                          </p:val>
                                        </p:tav>
                                      </p:tavLst>
                                    </p:anim>
                                    <p:anim calcmode="lin" valueType="num">
                                      <p:cBhvr>
                                        <p:cTn id="5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754760" cy="5746650"/>
          </a:xfrm>
        </p:spPr>
        <p:txBody>
          <a:bodyPr>
            <a:normAutofit/>
          </a:bodyPr>
          <a:lstStyle/>
          <a:p>
            <a:pPr algn="l">
              <a:spcBef>
                <a:spcPts val="1200"/>
              </a:spcBef>
            </a:pPr>
            <a:r>
              <a:rPr lang="ru-RU" sz="2400" b="1" i="1" dirty="0" smtClean="0">
                <a:latin typeface="Times New Roman"/>
              </a:rPr>
              <a:t>Физкультура, труд</a:t>
            </a:r>
            <a:br>
              <a:rPr lang="ru-RU" sz="2400" b="1" i="1" dirty="0" smtClean="0">
                <a:latin typeface="Times New Roman"/>
              </a:rPr>
            </a:br>
            <a:r>
              <a:rPr lang="ru-RU" sz="2000" dirty="0" smtClean="0"/>
              <a:t/>
            </a:r>
            <a:br>
              <a:rPr lang="ru-RU" sz="2000" dirty="0" smtClean="0"/>
            </a:br>
            <a:r>
              <a:rPr lang="ru-RU" sz="2000" dirty="0" smtClean="0"/>
              <a:t>1. </a:t>
            </a:r>
            <a:r>
              <a:rPr lang="ru-RU" sz="2000" dirty="0" smtClean="0">
                <a:latin typeface="Times New Roman"/>
              </a:rPr>
              <a:t>Коршунов Алексей Михайлович,1934г.р.</a:t>
            </a:r>
            <a:r>
              <a:rPr lang="ru-RU" sz="2000" dirty="0" smtClean="0"/>
              <a:t/>
            </a:r>
            <a:br>
              <a:rPr lang="ru-RU" sz="2000" dirty="0" smtClean="0"/>
            </a:br>
            <a:r>
              <a:rPr lang="ru-RU" sz="2000" dirty="0" smtClean="0"/>
              <a:t>2. </a:t>
            </a:r>
            <a:r>
              <a:rPr lang="ru-RU" sz="2000" dirty="0" smtClean="0">
                <a:latin typeface="Times New Roman"/>
              </a:rPr>
              <a:t>Комарова Светлана Васильевна, 1949г.р. (с сентября 1968г)</a:t>
            </a:r>
            <a:r>
              <a:rPr lang="ru-RU" sz="2000" dirty="0" smtClean="0"/>
              <a:t/>
            </a:r>
            <a:br>
              <a:rPr lang="ru-RU" sz="2000" dirty="0" smtClean="0"/>
            </a:br>
            <a:r>
              <a:rPr lang="ru-RU" sz="2000" dirty="0" smtClean="0"/>
              <a:t>3. </a:t>
            </a:r>
            <a:r>
              <a:rPr lang="ru-RU" sz="2000" dirty="0" smtClean="0">
                <a:latin typeface="Times New Roman"/>
              </a:rPr>
              <a:t>Николаев Михаил Иванович, 1950 г.р. (с сент.1970г.)</a:t>
            </a:r>
            <a:r>
              <a:rPr lang="ru-RU" sz="2000" dirty="0" smtClean="0"/>
              <a:t/>
            </a:r>
            <a:br>
              <a:rPr lang="ru-RU" sz="2000" dirty="0" smtClean="0"/>
            </a:br>
            <a:r>
              <a:rPr lang="ru-RU" sz="2000" dirty="0" smtClean="0"/>
              <a:t>4. </a:t>
            </a:r>
            <a:r>
              <a:rPr lang="ru-RU" sz="2000" dirty="0" err="1" smtClean="0">
                <a:latin typeface="Times New Roman"/>
              </a:rPr>
              <a:t>Кузяев</a:t>
            </a:r>
            <a:r>
              <a:rPr lang="ru-RU" sz="2000" dirty="0" smtClean="0">
                <a:latin typeface="Times New Roman"/>
              </a:rPr>
              <a:t> Николай Иванович, 1958 г.р. (с 27.09.86г)</a:t>
            </a:r>
            <a:r>
              <a:rPr lang="ru-RU" sz="2000" dirty="0" smtClean="0"/>
              <a:t/>
            </a:r>
            <a:br>
              <a:rPr lang="ru-RU" sz="2000" dirty="0" smtClean="0"/>
            </a:br>
            <a:r>
              <a:rPr lang="ru-RU" sz="2000" dirty="0" smtClean="0"/>
              <a:t>5. </a:t>
            </a:r>
            <a:r>
              <a:rPr lang="ru-RU" sz="2000" dirty="0" smtClean="0">
                <a:latin typeface="Times New Roman"/>
              </a:rPr>
              <a:t>Николаев Юрий Михайлович,1970 г.р. (с 26.07.88г)</a:t>
            </a:r>
            <a:r>
              <a:rPr lang="ru-RU" sz="2000" dirty="0" smtClean="0"/>
              <a:t/>
            </a:r>
            <a:br>
              <a:rPr lang="ru-RU" sz="2000" dirty="0" smtClean="0"/>
            </a:br>
            <a:r>
              <a:rPr lang="ru-RU" sz="2000" dirty="0" smtClean="0"/>
              <a:t>6. </a:t>
            </a:r>
            <a:r>
              <a:rPr lang="ru-RU" sz="2000" dirty="0" smtClean="0">
                <a:latin typeface="Times New Roman"/>
              </a:rPr>
              <a:t>Коробков Николай Иванович, 1960 г.р. (27.08.92г)</a:t>
            </a:r>
            <a:r>
              <a:rPr lang="ru-RU" sz="2000" dirty="0" smtClean="0"/>
              <a:t/>
            </a:r>
            <a:br>
              <a:rPr lang="ru-RU" sz="2000" dirty="0" smtClean="0"/>
            </a:br>
            <a:r>
              <a:rPr lang="ru-RU" sz="2000" dirty="0" smtClean="0"/>
              <a:t>7. </a:t>
            </a:r>
            <a:r>
              <a:rPr lang="ru-RU" sz="2000" dirty="0" smtClean="0">
                <a:latin typeface="Times New Roman"/>
              </a:rPr>
              <a:t>Маркина Ольга Юрьевна, 1978 г.р. (01.09.2000г)</a:t>
            </a:r>
            <a:endParaRPr lang="ru-RU" sz="2000" dirty="0"/>
          </a:p>
        </p:txBody>
      </p:sp>
      <p:pic>
        <p:nvPicPr>
          <p:cNvPr id="5" name="Содержимое 4" descr="2012-03-13 2012-03-13 001 008.JPG"/>
          <p:cNvPicPr>
            <a:picLocks noGrp="1" noChangeAspect="1"/>
          </p:cNvPicPr>
          <p:nvPr>
            <p:ph sz="half" idx="1"/>
          </p:nvPr>
        </p:nvPicPr>
        <p:blipFill>
          <a:blip r:embed="rId2" cstate="print"/>
          <a:stretch>
            <a:fillRect/>
          </a:stretch>
        </p:blipFill>
        <p:spPr>
          <a:xfrm>
            <a:off x="4427984" y="476672"/>
            <a:ext cx="1848148" cy="257943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6" name="Содержимое 5" descr="Николаев.JPG"/>
          <p:cNvPicPr>
            <a:picLocks noGrp="1" noChangeAspect="1"/>
          </p:cNvPicPr>
          <p:nvPr>
            <p:ph sz="half" idx="2"/>
          </p:nvPr>
        </p:nvPicPr>
        <p:blipFill>
          <a:blip r:embed="rId3" cstate="print"/>
          <a:stretch>
            <a:fillRect/>
          </a:stretch>
        </p:blipFill>
        <p:spPr>
          <a:xfrm>
            <a:off x="6804248" y="476672"/>
            <a:ext cx="1851200" cy="2625725"/>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7" name="Рисунок 6" descr="у-1 (2).bmp"/>
          <p:cNvPicPr>
            <a:picLocks noChangeAspect="1"/>
          </p:cNvPicPr>
          <p:nvPr/>
        </p:nvPicPr>
        <p:blipFill>
          <a:blip r:embed="rId4" cstate="print"/>
          <a:stretch>
            <a:fillRect/>
          </a:stretch>
        </p:blipFill>
        <p:spPr>
          <a:xfrm>
            <a:off x="4062474" y="3573016"/>
            <a:ext cx="2825158" cy="2869148"/>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pic>
        <p:nvPicPr>
          <p:cNvPr id="8" name="Рисунок 7" descr="SDC10176 (2).JPG"/>
          <p:cNvPicPr>
            <a:picLocks noChangeAspect="1"/>
          </p:cNvPicPr>
          <p:nvPr/>
        </p:nvPicPr>
        <p:blipFill>
          <a:blip r:embed="rId5" cstate="print"/>
          <a:stretch>
            <a:fillRect/>
          </a:stretch>
        </p:blipFill>
        <p:spPr>
          <a:xfrm>
            <a:off x="7020272" y="3717032"/>
            <a:ext cx="1918576" cy="252028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499992" y="2780928"/>
            <a:ext cx="1800200" cy="369332"/>
          </a:xfrm>
          <a:prstGeom prst="rect">
            <a:avLst/>
          </a:prstGeom>
          <a:solidFill>
            <a:schemeClr val="bg2"/>
          </a:solidFill>
        </p:spPr>
        <p:txBody>
          <a:bodyPr wrap="square" rtlCol="0">
            <a:spAutoFit/>
          </a:bodyPr>
          <a:lstStyle/>
          <a:p>
            <a:r>
              <a:rPr lang="ru-RU" dirty="0" smtClean="0"/>
              <a:t>Коршунов А.М.</a:t>
            </a:r>
            <a:endParaRPr lang="ru-RU" dirty="0"/>
          </a:p>
        </p:txBody>
      </p:sp>
      <p:sp>
        <p:nvSpPr>
          <p:cNvPr id="10" name="TextBox 9"/>
          <p:cNvSpPr txBox="1"/>
          <p:nvPr/>
        </p:nvSpPr>
        <p:spPr>
          <a:xfrm>
            <a:off x="6948264" y="2780928"/>
            <a:ext cx="1656184" cy="369332"/>
          </a:xfrm>
          <a:prstGeom prst="rect">
            <a:avLst/>
          </a:prstGeom>
          <a:solidFill>
            <a:schemeClr val="bg2"/>
          </a:solidFill>
        </p:spPr>
        <p:txBody>
          <a:bodyPr wrap="square" rtlCol="0">
            <a:spAutoFit/>
          </a:bodyPr>
          <a:lstStyle/>
          <a:p>
            <a:r>
              <a:rPr lang="ru-RU" dirty="0" smtClean="0"/>
              <a:t>Николаев М.И.</a:t>
            </a:r>
            <a:endParaRPr lang="ru-RU" dirty="0"/>
          </a:p>
        </p:txBody>
      </p:sp>
      <p:sp>
        <p:nvSpPr>
          <p:cNvPr id="11" name="TextBox 10"/>
          <p:cNvSpPr txBox="1"/>
          <p:nvPr/>
        </p:nvSpPr>
        <p:spPr>
          <a:xfrm>
            <a:off x="4355976" y="6021288"/>
            <a:ext cx="1368152" cy="369332"/>
          </a:xfrm>
          <a:prstGeom prst="rect">
            <a:avLst/>
          </a:prstGeom>
          <a:solidFill>
            <a:schemeClr val="bg2"/>
          </a:solidFill>
        </p:spPr>
        <p:txBody>
          <a:bodyPr wrap="square" rtlCol="0">
            <a:spAutoFit/>
          </a:bodyPr>
          <a:lstStyle/>
          <a:p>
            <a:r>
              <a:rPr lang="ru-RU" dirty="0" err="1" smtClean="0"/>
              <a:t>Кузяев.Н.И</a:t>
            </a:r>
            <a:r>
              <a:rPr lang="ru-RU" dirty="0" smtClean="0"/>
              <a:t>.</a:t>
            </a:r>
            <a:endParaRPr lang="ru-RU" dirty="0"/>
          </a:p>
        </p:txBody>
      </p:sp>
      <p:sp>
        <p:nvSpPr>
          <p:cNvPr id="12" name="TextBox 11"/>
          <p:cNvSpPr txBox="1"/>
          <p:nvPr/>
        </p:nvSpPr>
        <p:spPr>
          <a:xfrm>
            <a:off x="7236296" y="5949280"/>
            <a:ext cx="1584176" cy="369332"/>
          </a:xfrm>
          <a:prstGeom prst="rect">
            <a:avLst/>
          </a:prstGeom>
          <a:solidFill>
            <a:schemeClr val="bg2"/>
          </a:solidFill>
        </p:spPr>
        <p:txBody>
          <a:bodyPr wrap="square" rtlCol="0">
            <a:spAutoFit/>
          </a:bodyPr>
          <a:lstStyle/>
          <a:p>
            <a:r>
              <a:rPr lang="ru-RU" dirty="0" smtClean="0"/>
              <a:t>Коробков Н.И.</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ppt_x</p:attrName>
                                        </p:attrNameLst>
                                      </p:cBhvr>
                                      <p:tavLst>
                                        <p:tav tm="0">
                                          <p:val>
                                            <p:strVal val="#ppt_x-.2"/>
                                          </p:val>
                                        </p:tav>
                                        <p:tav tm="100000">
                                          <p:val>
                                            <p:strVal val="#ppt_x"/>
                                          </p:val>
                                        </p:tav>
                                      </p:tavLst>
                                    </p:anim>
                                    <p:anim calcmode="lin" valueType="num">
                                      <p:cBhvr>
                                        <p:cTn id="1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3" dur="1000"/>
                                        <p:tgtEl>
                                          <p:spTgt spid="9"/>
                                        </p:tgtEl>
                                      </p:cBhvr>
                                    </p:animEffect>
                                  </p:childTnLst>
                                </p:cTn>
                              </p:par>
                            </p:childTnLst>
                          </p:cTn>
                        </p:par>
                        <p:par>
                          <p:cTn id="14" fill="hold">
                            <p:stCondLst>
                              <p:cond delay="3000"/>
                            </p:stCondLst>
                            <p:childTnLst>
                              <p:par>
                                <p:cTn id="15" presetID="2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par>
                          <p:cTn id="18" fill="hold">
                            <p:stCondLst>
                              <p:cond delay="5000"/>
                            </p:stCondLst>
                            <p:childTnLst>
                              <p:par>
                                <p:cTn id="19" presetID="2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ppt_x</p:attrName>
                                        </p:attrNameLst>
                                      </p:cBhvr>
                                      <p:tavLst>
                                        <p:tav tm="0">
                                          <p:val>
                                            <p:strVal val="#ppt_x-.2"/>
                                          </p:val>
                                        </p:tav>
                                        <p:tav tm="100000">
                                          <p:val>
                                            <p:strVal val="#ppt_x"/>
                                          </p:val>
                                        </p:tav>
                                      </p:tavLst>
                                    </p:anim>
                                    <p:anim calcmode="lin" valueType="num">
                                      <p:cBhvr>
                                        <p:cTn id="2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gtEl>
                                      </p:cBhvr>
                                    </p:animEffect>
                                  </p:childTnLst>
                                </p:cTn>
                              </p:par>
                            </p:childTnLst>
                          </p:cTn>
                        </p:par>
                        <p:par>
                          <p:cTn id="24" fill="hold">
                            <p:stCondLst>
                              <p:cond delay="6000"/>
                            </p:stCondLst>
                            <p:childTnLst>
                              <p:par>
                                <p:cTn id="25" presetID="2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edge">
                                      <p:cBhvr>
                                        <p:cTn id="27" dur="2000"/>
                                        <p:tgtEl>
                                          <p:spTgt spid="7"/>
                                        </p:tgtEl>
                                      </p:cBhvr>
                                    </p:animEffect>
                                  </p:childTnLst>
                                </p:cTn>
                              </p:par>
                            </p:childTnLst>
                          </p:cTn>
                        </p:par>
                        <p:par>
                          <p:cTn id="28" fill="hold">
                            <p:stCondLst>
                              <p:cond delay="8000"/>
                            </p:stCondLst>
                            <p:childTnLst>
                              <p:par>
                                <p:cTn id="29" presetID="29"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cTn>
                              </p:par>
                            </p:childTnLst>
                          </p:cTn>
                        </p:par>
                        <p:par>
                          <p:cTn id="34" fill="hold">
                            <p:stCondLst>
                              <p:cond delay="9000"/>
                            </p:stCondLst>
                            <p:childTnLst>
                              <p:par>
                                <p:cTn id="35" presetID="2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edge">
                                      <p:cBhvr>
                                        <p:cTn id="37" dur="2000"/>
                                        <p:tgtEl>
                                          <p:spTgt spid="8"/>
                                        </p:tgtEl>
                                      </p:cBhvr>
                                    </p:animEffect>
                                  </p:childTnLst>
                                </p:cTn>
                              </p:par>
                            </p:childTnLst>
                          </p:cTn>
                        </p:par>
                        <p:par>
                          <p:cTn id="38" fill="hold">
                            <p:stCondLst>
                              <p:cond delay="11000"/>
                            </p:stCondLst>
                            <p:childTnLst>
                              <p:par>
                                <p:cTn id="39" presetID="29"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ppt_x</p:attrName>
                                        </p:attrNameLst>
                                      </p:cBhvr>
                                      <p:tavLst>
                                        <p:tav tm="0">
                                          <p:val>
                                            <p:strVal val="#ppt_x-.2"/>
                                          </p:val>
                                        </p:tav>
                                        <p:tav tm="100000">
                                          <p:val>
                                            <p:strVal val="#ppt_x"/>
                                          </p:val>
                                        </p:tav>
                                      </p:tavLst>
                                    </p:anim>
                                    <p:anim calcmode="lin" valueType="num">
                                      <p:cBhvr>
                                        <p:cTn id="4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923702"/>
          </a:xfrm>
        </p:spPr>
        <p:txBody>
          <a:bodyPr>
            <a:normAutofit/>
          </a:bodyPr>
          <a:lstStyle/>
          <a:p>
            <a:r>
              <a:rPr lang="ru-RU" sz="2400" dirty="0" smtClean="0">
                <a:latin typeface="Times New Roman" pitchFamily="18" charset="0"/>
                <a:cs typeface="Times New Roman" pitchFamily="18" charset="0"/>
              </a:rPr>
              <a:t>Учителя начальных классов</a:t>
            </a:r>
            <a:endParaRPr lang="ru-RU" sz="2400" dirty="0">
              <a:latin typeface="Times New Roman" pitchFamily="18" charset="0"/>
              <a:cs typeface="Times New Roman" pitchFamily="18" charset="0"/>
            </a:endParaRPr>
          </a:p>
        </p:txBody>
      </p:sp>
      <p:pic>
        <p:nvPicPr>
          <p:cNvPr id="5" name="Содержимое 4" descr="Коршунова Н.А..JPG"/>
          <p:cNvPicPr>
            <a:picLocks noGrp="1" noChangeAspect="1"/>
          </p:cNvPicPr>
          <p:nvPr>
            <p:ph idx="1"/>
          </p:nvPr>
        </p:nvPicPr>
        <p:blipFill>
          <a:blip r:embed="rId2" cstate="print"/>
          <a:stretch>
            <a:fillRect/>
          </a:stretch>
        </p:blipFill>
        <p:spPr>
          <a:xfrm>
            <a:off x="4139952" y="404664"/>
            <a:ext cx="2289583" cy="3086667"/>
          </a:xfrm>
        </p:spPr>
      </p:pic>
      <p:sp>
        <p:nvSpPr>
          <p:cNvPr id="4" name="Текст 3"/>
          <p:cNvSpPr>
            <a:spLocks noGrp="1"/>
          </p:cNvSpPr>
          <p:nvPr>
            <p:ph type="body" sz="half" idx="2"/>
          </p:nvPr>
        </p:nvSpPr>
        <p:spPr>
          <a:xfrm>
            <a:off x="457200" y="1435100"/>
            <a:ext cx="3322712" cy="4691063"/>
          </a:xfrm>
        </p:spPr>
        <p:txBody>
          <a:bodyPr>
            <a:normAutofit fontScale="92500"/>
          </a:bodyPr>
          <a:lstStyle/>
          <a:p>
            <a:pPr marL="342900" lvl="0" indent="-342900">
              <a:spcBef>
                <a:spcPts val="0"/>
              </a:spcBef>
              <a:buFont typeface="+mj-lt"/>
              <a:buAutoNum type="arabicPeriod"/>
            </a:pPr>
            <a:r>
              <a:rPr lang="ru-RU" sz="1600" dirty="0">
                <a:latin typeface="Times New Roman"/>
              </a:rPr>
              <a:t>Коршунова Нина Александровна, 1935 г.р.</a:t>
            </a:r>
            <a:endParaRPr lang="ru-RU" sz="1600" dirty="0" smtClean="0"/>
          </a:p>
          <a:p>
            <a:pPr marL="342900" lvl="0" indent="-342900">
              <a:spcBef>
                <a:spcPts val="0"/>
              </a:spcBef>
              <a:buFont typeface="+mj-lt"/>
              <a:buAutoNum type="arabicPeriod"/>
            </a:pPr>
            <a:r>
              <a:rPr lang="ru-RU" sz="1600" dirty="0">
                <a:latin typeface="Times New Roman"/>
              </a:rPr>
              <a:t>Козлова Клавдия Ивановна, 1924 г.р.</a:t>
            </a:r>
            <a:endParaRPr lang="ru-RU" sz="1600" dirty="0" smtClean="0"/>
          </a:p>
          <a:p>
            <a:pPr marL="342900" lvl="0" indent="-342900">
              <a:spcBef>
                <a:spcPts val="0"/>
              </a:spcBef>
              <a:buFont typeface="+mj-lt"/>
              <a:buAutoNum type="arabicPeriod"/>
            </a:pPr>
            <a:r>
              <a:rPr lang="ru-RU" sz="1600" dirty="0" err="1">
                <a:latin typeface="Times New Roman"/>
              </a:rPr>
              <a:t>Сучилкина</a:t>
            </a:r>
            <a:r>
              <a:rPr lang="ru-RU" sz="1600" dirty="0">
                <a:latin typeface="Times New Roman"/>
              </a:rPr>
              <a:t> Екатерина Михайловна, 1925г.р.</a:t>
            </a:r>
            <a:endParaRPr lang="ru-RU" sz="1600" dirty="0" smtClean="0"/>
          </a:p>
          <a:p>
            <a:pPr marL="342900" lvl="0" indent="-342900">
              <a:spcBef>
                <a:spcPts val="0"/>
              </a:spcBef>
              <a:buFont typeface="+mj-lt"/>
              <a:buAutoNum type="arabicPeriod"/>
            </a:pPr>
            <a:r>
              <a:rPr lang="ru-RU" sz="1600" dirty="0" err="1">
                <a:latin typeface="Times New Roman"/>
              </a:rPr>
              <a:t>Ульшина</a:t>
            </a:r>
            <a:r>
              <a:rPr lang="ru-RU" sz="1600" dirty="0">
                <a:latin typeface="Times New Roman"/>
              </a:rPr>
              <a:t> Александра Алексеевна, 1932 г.р.</a:t>
            </a:r>
            <a:endParaRPr lang="ru-RU" sz="1600" dirty="0" smtClean="0"/>
          </a:p>
          <a:p>
            <a:pPr marL="342900" lvl="0" indent="-342900">
              <a:spcBef>
                <a:spcPts val="0"/>
              </a:spcBef>
              <a:buFont typeface="+mj-lt"/>
              <a:buAutoNum type="arabicPeriod"/>
            </a:pPr>
            <a:r>
              <a:rPr lang="ru-RU" sz="1600" dirty="0">
                <a:latin typeface="Times New Roman"/>
              </a:rPr>
              <a:t>Ежова Евдокия Ивановна,1922г.р.</a:t>
            </a:r>
            <a:endParaRPr lang="ru-RU" sz="1600" dirty="0" smtClean="0"/>
          </a:p>
          <a:p>
            <a:pPr marL="342900" lvl="0" indent="-342900">
              <a:spcBef>
                <a:spcPts val="0"/>
              </a:spcBef>
              <a:buFont typeface="+mj-lt"/>
              <a:buAutoNum type="arabicPeriod"/>
            </a:pPr>
            <a:r>
              <a:rPr lang="ru-RU" sz="1600" dirty="0">
                <a:latin typeface="Times New Roman"/>
              </a:rPr>
              <a:t>Крохина Н.Н., 1948 г.р. ( с 01.09.76г)</a:t>
            </a:r>
            <a:endParaRPr lang="ru-RU" sz="1600" dirty="0" smtClean="0"/>
          </a:p>
          <a:p>
            <a:pPr marL="342900" lvl="0" indent="-342900">
              <a:spcBef>
                <a:spcPts val="0"/>
              </a:spcBef>
              <a:buFont typeface="+mj-lt"/>
              <a:buAutoNum type="arabicPeriod"/>
            </a:pPr>
            <a:r>
              <a:rPr lang="ru-RU" sz="1600" dirty="0">
                <a:latin typeface="Times New Roman"/>
              </a:rPr>
              <a:t>Мамаева Валентина Владимировна, 1967 г.р. (с 15.08.86г)</a:t>
            </a:r>
            <a:endParaRPr lang="ru-RU" sz="1600" dirty="0" smtClean="0"/>
          </a:p>
          <a:p>
            <a:pPr marL="342900" lvl="0" indent="-342900">
              <a:spcBef>
                <a:spcPts val="0"/>
              </a:spcBef>
              <a:buFont typeface="+mj-lt"/>
              <a:buAutoNum type="arabicPeriod"/>
            </a:pPr>
            <a:r>
              <a:rPr lang="ru-RU" sz="1600" dirty="0">
                <a:latin typeface="Times New Roman"/>
              </a:rPr>
              <a:t>Агапова Людмила Васильевна,1938 г.р. (16.06.86г)</a:t>
            </a:r>
            <a:endParaRPr lang="ru-RU" sz="1600" dirty="0" smtClean="0"/>
          </a:p>
          <a:p>
            <a:pPr marL="342900" lvl="0" indent="-342900">
              <a:spcBef>
                <a:spcPts val="0"/>
              </a:spcBef>
              <a:buFont typeface="+mj-lt"/>
              <a:buAutoNum type="arabicPeriod"/>
            </a:pPr>
            <a:r>
              <a:rPr lang="ru-RU" sz="1600" dirty="0">
                <a:latin typeface="Times New Roman"/>
              </a:rPr>
              <a:t>Никитенко Елена Александровна, 1969г.р. (15.08.88г)</a:t>
            </a:r>
            <a:endParaRPr lang="ru-RU" sz="1600" dirty="0" smtClean="0"/>
          </a:p>
          <a:p>
            <a:pPr marL="342900" lvl="0" indent="-342900">
              <a:spcBef>
                <a:spcPts val="0"/>
              </a:spcBef>
              <a:buFont typeface="+mj-lt"/>
              <a:buAutoNum type="arabicPeriod"/>
            </a:pPr>
            <a:r>
              <a:rPr lang="ru-RU" sz="1600" dirty="0" err="1">
                <a:latin typeface="Times New Roman"/>
              </a:rPr>
              <a:t>Асенина</a:t>
            </a:r>
            <a:r>
              <a:rPr lang="ru-RU" sz="1600" dirty="0">
                <a:latin typeface="Times New Roman"/>
              </a:rPr>
              <a:t> Галина Викторовна,1979г.р. (с 01.09.89г)</a:t>
            </a:r>
            <a:endParaRPr lang="ru-RU" sz="1600" dirty="0" smtClean="0"/>
          </a:p>
          <a:p>
            <a:endParaRPr lang="ru-RU" dirty="0"/>
          </a:p>
        </p:txBody>
      </p:sp>
      <p:pic>
        <p:nvPicPr>
          <p:cNvPr id="6" name="Рисунок 5" descr="Сучилкина.jpg"/>
          <p:cNvPicPr>
            <a:picLocks noChangeAspect="1"/>
          </p:cNvPicPr>
          <p:nvPr/>
        </p:nvPicPr>
        <p:blipFill>
          <a:blip r:embed="rId3" cstate="print"/>
          <a:stretch>
            <a:fillRect/>
          </a:stretch>
        </p:blipFill>
        <p:spPr>
          <a:xfrm>
            <a:off x="6876256" y="404664"/>
            <a:ext cx="1865346" cy="3010843"/>
          </a:xfrm>
          <a:prstGeom prst="rect">
            <a:avLst/>
          </a:prstGeom>
        </p:spPr>
      </p:pic>
      <p:pic>
        <p:nvPicPr>
          <p:cNvPr id="7" name="Рисунок 6" descr="Ульшина.JPG"/>
          <p:cNvPicPr>
            <a:picLocks noChangeAspect="1"/>
          </p:cNvPicPr>
          <p:nvPr/>
        </p:nvPicPr>
        <p:blipFill>
          <a:blip r:embed="rId4" cstate="print"/>
          <a:stretch>
            <a:fillRect/>
          </a:stretch>
        </p:blipFill>
        <p:spPr>
          <a:xfrm>
            <a:off x="3995936" y="3645024"/>
            <a:ext cx="2088232" cy="2923524"/>
          </a:xfrm>
          <a:prstGeom prst="rect">
            <a:avLst/>
          </a:prstGeom>
        </p:spPr>
      </p:pic>
      <p:pic>
        <p:nvPicPr>
          <p:cNvPr id="8" name="Рисунок 7" descr="у.bmp"/>
          <p:cNvPicPr>
            <a:picLocks noChangeAspect="1"/>
          </p:cNvPicPr>
          <p:nvPr/>
        </p:nvPicPr>
        <p:blipFill>
          <a:blip r:embed="rId5" cstate="print"/>
          <a:stretch>
            <a:fillRect/>
          </a:stretch>
        </p:blipFill>
        <p:spPr>
          <a:xfrm>
            <a:off x="6660232" y="3717032"/>
            <a:ext cx="1833606" cy="27662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211960" y="2924944"/>
            <a:ext cx="1736053" cy="369332"/>
          </a:xfrm>
          <a:prstGeom prst="rect">
            <a:avLst/>
          </a:prstGeom>
          <a:solidFill>
            <a:schemeClr val="bg2"/>
          </a:solidFill>
        </p:spPr>
        <p:txBody>
          <a:bodyPr wrap="none" rtlCol="0">
            <a:spAutoFit/>
          </a:bodyPr>
          <a:lstStyle/>
          <a:p>
            <a:r>
              <a:rPr lang="ru-RU" dirty="0" smtClean="0"/>
              <a:t>Коршунова Н.А.</a:t>
            </a:r>
            <a:endParaRPr lang="ru-RU" dirty="0"/>
          </a:p>
        </p:txBody>
      </p:sp>
      <p:sp>
        <p:nvSpPr>
          <p:cNvPr id="11" name="TextBox 10"/>
          <p:cNvSpPr txBox="1"/>
          <p:nvPr/>
        </p:nvSpPr>
        <p:spPr>
          <a:xfrm>
            <a:off x="6948264" y="2924944"/>
            <a:ext cx="1707519" cy="369332"/>
          </a:xfrm>
          <a:prstGeom prst="rect">
            <a:avLst/>
          </a:prstGeom>
          <a:solidFill>
            <a:schemeClr val="bg2"/>
          </a:solidFill>
        </p:spPr>
        <p:txBody>
          <a:bodyPr wrap="none" rtlCol="0">
            <a:spAutoFit/>
          </a:bodyPr>
          <a:lstStyle/>
          <a:p>
            <a:r>
              <a:rPr lang="ru-RU" dirty="0" err="1" smtClean="0"/>
              <a:t>Сучилкина</a:t>
            </a:r>
            <a:r>
              <a:rPr lang="ru-RU" dirty="0" smtClean="0"/>
              <a:t> Е.М.</a:t>
            </a:r>
            <a:endParaRPr lang="ru-RU" dirty="0"/>
          </a:p>
        </p:txBody>
      </p:sp>
      <p:sp>
        <p:nvSpPr>
          <p:cNvPr id="12" name="TextBox 11"/>
          <p:cNvSpPr txBox="1"/>
          <p:nvPr/>
        </p:nvSpPr>
        <p:spPr>
          <a:xfrm>
            <a:off x="4139952" y="6237312"/>
            <a:ext cx="1478418" cy="369332"/>
          </a:xfrm>
          <a:prstGeom prst="rect">
            <a:avLst/>
          </a:prstGeom>
          <a:solidFill>
            <a:schemeClr val="bg2"/>
          </a:solidFill>
        </p:spPr>
        <p:txBody>
          <a:bodyPr wrap="none" rtlCol="0">
            <a:spAutoFit/>
          </a:bodyPr>
          <a:lstStyle/>
          <a:p>
            <a:r>
              <a:rPr lang="ru-RU" dirty="0" err="1" smtClean="0"/>
              <a:t>Ульшина</a:t>
            </a:r>
            <a:r>
              <a:rPr lang="ru-RU" dirty="0" smtClean="0"/>
              <a:t> А.А.</a:t>
            </a:r>
            <a:endParaRPr lang="ru-RU" dirty="0"/>
          </a:p>
        </p:txBody>
      </p:sp>
      <p:sp>
        <p:nvSpPr>
          <p:cNvPr id="13" name="TextBox 12"/>
          <p:cNvSpPr txBox="1"/>
          <p:nvPr/>
        </p:nvSpPr>
        <p:spPr>
          <a:xfrm>
            <a:off x="6732240" y="6165304"/>
            <a:ext cx="1656184" cy="369332"/>
          </a:xfrm>
          <a:prstGeom prst="rect">
            <a:avLst/>
          </a:prstGeom>
          <a:solidFill>
            <a:schemeClr val="bg2"/>
          </a:solidFill>
        </p:spPr>
        <p:txBody>
          <a:bodyPr wrap="square" rtlCol="0">
            <a:spAutoFit/>
          </a:bodyPr>
          <a:lstStyle/>
          <a:p>
            <a:r>
              <a:rPr lang="ru-RU" dirty="0" smtClean="0"/>
              <a:t>Мамаева В.В.</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29"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childTnLst>
                          </p:cTn>
                        </p:par>
                        <p:par>
                          <p:cTn id="16" fill="hold">
                            <p:stCondLst>
                              <p:cond delay="3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fltVal val="0"/>
                                          </p:val>
                                        </p:tav>
                                        <p:tav tm="100000">
                                          <p:val>
                                            <p:strVal val="#ppt_w"/>
                                          </p:val>
                                        </p:tav>
                                      </p:tavLst>
                                    </p:anim>
                                    <p:anim calcmode="lin" valueType="num">
                                      <p:cBhvr>
                                        <p:cTn id="20" dur="2000" fill="hold"/>
                                        <p:tgtEl>
                                          <p:spTgt spid="6"/>
                                        </p:tgtEl>
                                        <p:attrNameLst>
                                          <p:attrName>ppt_h</p:attrName>
                                        </p:attrNameLst>
                                      </p:cBhvr>
                                      <p:tavLst>
                                        <p:tav tm="0">
                                          <p:val>
                                            <p:fltVal val="0"/>
                                          </p:val>
                                        </p:tav>
                                        <p:tav tm="100000">
                                          <p:val>
                                            <p:strVal val="#ppt_h"/>
                                          </p:val>
                                        </p:tav>
                                      </p:tavLst>
                                    </p:anim>
                                    <p:animEffect transition="in" filter="fade">
                                      <p:cBhvr>
                                        <p:cTn id="21" dur="2000"/>
                                        <p:tgtEl>
                                          <p:spTgt spid="6"/>
                                        </p:tgtEl>
                                      </p:cBhvr>
                                    </p:animEffect>
                                  </p:childTnLst>
                                </p:cTn>
                              </p:par>
                            </p:childTnLst>
                          </p:cTn>
                        </p:par>
                        <p:par>
                          <p:cTn id="22" fill="hold">
                            <p:stCondLst>
                              <p:cond delay="5000"/>
                            </p:stCondLst>
                            <p:childTnLst>
                              <p:par>
                                <p:cTn id="23" presetID="29"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ppt_x</p:attrName>
                                        </p:attrNameLst>
                                      </p:cBhvr>
                                      <p:tavLst>
                                        <p:tav tm="0">
                                          <p:val>
                                            <p:strVal val="#ppt_x-.2"/>
                                          </p:val>
                                        </p:tav>
                                        <p:tav tm="100000">
                                          <p:val>
                                            <p:strVal val="#ppt_x"/>
                                          </p:val>
                                        </p:tav>
                                      </p:tavLst>
                                    </p:anim>
                                    <p:anim calcmode="lin" valueType="num">
                                      <p:cBhvr>
                                        <p:cTn id="26"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1"/>
                                        </p:tgtEl>
                                      </p:cBhvr>
                                    </p:animEffect>
                                  </p:childTnLst>
                                </p:cTn>
                              </p:par>
                            </p:childTnLst>
                          </p:cTn>
                        </p:par>
                        <p:par>
                          <p:cTn id="28" fill="hold">
                            <p:stCondLst>
                              <p:cond delay="6000"/>
                            </p:stCondLst>
                            <p:childTnLst>
                              <p:par>
                                <p:cTn id="29" presetID="53"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ppt_w</p:attrName>
                                        </p:attrNameLst>
                                      </p:cBhvr>
                                      <p:tavLst>
                                        <p:tav tm="0">
                                          <p:val>
                                            <p:fltVal val="0"/>
                                          </p:val>
                                        </p:tav>
                                        <p:tav tm="100000">
                                          <p:val>
                                            <p:strVal val="#ppt_w"/>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animEffect transition="in" filter="fade">
                                      <p:cBhvr>
                                        <p:cTn id="33" dur="2000"/>
                                        <p:tgtEl>
                                          <p:spTgt spid="7"/>
                                        </p:tgtEl>
                                      </p:cBhvr>
                                    </p:animEffect>
                                  </p:childTnLst>
                                </p:cTn>
                              </p:par>
                            </p:childTnLst>
                          </p:cTn>
                        </p:par>
                        <p:par>
                          <p:cTn id="34" fill="hold">
                            <p:stCondLst>
                              <p:cond delay="8000"/>
                            </p:stCondLst>
                            <p:childTnLst>
                              <p:par>
                                <p:cTn id="35" presetID="29"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ppt_x</p:attrName>
                                        </p:attrNameLst>
                                      </p:cBhvr>
                                      <p:tavLst>
                                        <p:tav tm="0">
                                          <p:val>
                                            <p:strVal val="#ppt_x-.2"/>
                                          </p:val>
                                        </p:tav>
                                        <p:tav tm="100000">
                                          <p:val>
                                            <p:strVal val="#ppt_x"/>
                                          </p:val>
                                        </p:tav>
                                      </p:tavLst>
                                    </p:anim>
                                    <p:anim calcmode="lin" valueType="num">
                                      <p:cBhvr>
                                        <p:cTn id="3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2"/>
                                        </p:tgtEl>
                                      </p:cBhvr>
                                    </p:animEffect>
                                  </p:childTnLst>
                                </p:cTn>
                              </p:par>
                            </p:childTnLst>
                          </p:cTn>
                        </p:par>
                        <p:par>
                          <p:cTn id="40" fill="hold">
                            <p:stCondLst>
                              <p:cond delay="9000"/>
                            </p:stCondLst>
                            <p:childTnLst>
                              <p:par>
                                <p:cTn id="41" presetID="53"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2000" fill="hold"/>
                                        <p:tgtEl>
                                          <p:spTgt spid="8"/>
                                        </p:tgtEl>
                                        <p:attrNameLst>
                                          <p:attrName>ppt_w</p:attrName>
                                        </p:attrNameLst>
                                      </p:cBhvr>
                                      <p:tavLst>
                                        <p:tav tm="0">
                                          <p:val>
                                            <p:fltVal val="0"/>
                                          </p:val>
                                        </p:tav>
                                        <p:tav tm="100000">
                                          <p:val>
                                            <p:strVal val="#ppt_w"/>
                                          </p:val>
                                        </p:tav>
                                      </p:tavLst>
                                    </p:anim>
                                    <p:anim calcmode="lin" valueType="num">
                                      <p:cBhvr>
                                        <p:cTn id="44" dur="2000" fill="hold"/>
                                        <p:tgtEl>
                                          <p:spTgt spid="8"/>
                                        </p:tgtEl>
                                        <p:attrNameLst>
                                          <p:attrName>ppt_h</p:attrName>
                                        </p:attrNameLst>
                                      </p:cBhvr>
                                      <p:tavLst>
                                        <p:tav tm="0">
                                          <p:val>
                                            <p:fltVal val="0"/>
                                          </p:val>
                                        </p:tav>
                                        <p:tav tm="100000">
                                          <p:val>
                                            <p:strVal val="#ppt_h"/>
                                          </p:val>
                                        </p:tav>
                                      </p:tavLst>
                                    </p:anim>
                                    <p:animEffect transition="in" filter="fade">
                                      <p:cBhvr>
                                        <p:cTn id="45" dur="2000"/>
                                        <p:tgtEl>
                                          <p:spTgt spid="8"/>
                                        </p:tgtEl>
                                      </p:cBhvr>
                                    </p:animEffect>
                                  </p:childTnLst>
                                </p:cTn>
                              </p:par>
                            </p:childTnLst>
                          </p:cTn>
                        </p:par>
                        <p:par>
                          <p:cTn id="46" fill="hold">
                            <p:stCondLst>
                              <p:cond delay="11000"/>
                            </p:stCondLst>
                            <p:childTnLst>
                              <p:par>
                                <p:cTn id="47" presetID="29"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ppt_x</p:attrName>
                                        </p:attrNameLst>
                                      </p:cBhvr>
                                      <p:tavLst>
                                        <p:tav tm="0">
                                          <p:val>
                                            <p:strVal val="#ppt_x-.2"/>
                                          </p:val>
                                        </p:tav>
                                        <p:tav tm="100000">
                                          <p:val>
                                            <p:strVal val="#ppt_x"/>
                                          </p:val>
                                        </p:tav>
                                      </p:tavLst>
                                    </p:anim>
                                    <p:anim calcmode="lin" valueType="num">
                                      <p:cBhvr>
                                        <p:cTn id="5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563662"/>
          </a:xfrm>
        </p:spPr>
        <p:txBody>
          <a:bodyPr>
            <a:normAutofit/>
          </a:bodyPr>
          <a:lstStyle/>
          <a:p>
            <a:r>
              <a:rPr lang="ru-RU" sz="2400" dirty="0" smtClean="0"/>
              <a:t>Начальные  классы</a:t>
            </a:r>
            <a:endParaRPr lang="ru-RU" sz="2400" dirty="0"/>
          </a:p>
        </p:txBody>
      </p:sp>
      <p:pic>
        <p:nvPicPr>
          <p:cNvPr id="5" name="Содержимое 4" descr="у-2 (2).bmp"/>
          <p:cNvPicPr>
            <a:picLocks noGrp="1" noChangeAspect="1"/>
          </p:cNvPicPr>
          <p:nvPr>
            <p:ph idx="1"/>
          </p:nvPr>
        </p:nvPicPr>
        <p:blipFill>
          <a:blip r:embed="rId2" cstate="print"/>
          <a:stretch>
            <a:fillRect/>
          </a:stretch>
        </p:blipFill>
        <p:spPr>
          <a:xfrm>
            <a:off x="3779912" y="3212976"/>
            <a:ext cx="2216379" cy="3230773"/>
          </a:xfrm>
        </p:spPr>
      </p:pic>
      <p:sp>
        <p:nvSpPr>
          <p:cNvPr id="4" name="Текст 3"/>
          <p:cNvSpPr>
            <a:spLocks noGrp="1"/>
          </p:cNvSpPr>
          <p:nvPr>
            <p:ph type="body" sz="half" idx="2"/>
          </p:nvPr>
        </p:nvSpPr>
        <p:spPr>
          <a:xfrm>
            <a:off x="457200" y="980728"/>
            <a:ext cx="3322712" cy="5145435"/>
          </a:xfrm>
        </p:spPr>
        <p:txBody>
          <a:bodyPr>
            <a:normAutofit lnSpcReduction="10000"/>
          </a:bodyPr>
          <a:lstStyle/>
          <a:p>
            <a:pPr marL="342900" lvl="0" indent="-342900">
              <a:spcBef>
                <a:spcPts val="600"/>
              </a:spcBef>
              <a:buFont typeface="+mj-lt"/>
              <a:buAutoNum type="arabicPeriod"/>
            </a:pPr>
            <a:r>
              <a:rPr lang="ru-RU" sz="1600" dirty="0">
                <a:latin typeface="Times New Roman"/>
              </a:rPr>
              <a:t>Ботова Елена Ильинична, 1968г.р. (с 01.09.89г)</a:t>
            </a:r>
            <a:endParaRPr lang="ru-RU" sz="1600" dirty="0" smtClean="0"/>
          </a:p>
          <a:p>
            <a:pPr marL="342900" lvl="0" indent="-342900">
              <a:spcBef>
                <a:spcPts val="600"/>
              </a:spcBef>
              <a:buFont typeface="+mj-lt"/>
              <a:buAutoNum type="arabicPeriod"/>
            </a:pPr>
            <a:r>
              <a:rPr lang="ru-RU" sz="1600" dirty="0">
                <a:latin typeface="Times New Roman"/>
              </a:rPr>
              <a:t>Дмитриева Ольга Федоровна, 1928.р. (с 19.08.91г)</a:t>
            </a:r>
            <a:endParaRPr lang="ru-RU" sz="1600" dirty="0" smtClean="0"/>
          </a:p>
          <a:p>
            <a:pPr marL="342900" lvl="0" indent="-342900">
              <a:spcBef>
                <a:spcPts val="600"/>
              </a:spcBef>
              <a:buFont typeface="+mj-lt"/>
              <a:buAutoNum type="arabicPeriod"/>
            </a:pPr>
            <a:r>
              <a:rPr lang="ru-RU" sz="1600" dirty="0" err="1">
                <a:latin typeface="Times New Roman"/>
              </a:rPr>
              <a:t>Одинокова</a:t>
            </a:r>
            <a:r>
              <a:rPr lang="ru-RU" sz="1600" dirty="0">
                <a:latin typeface="Times New Roman"/>
              </a:rPr>
              <a:t> Любовь Александровна, 1949г.р. (с 20.08.92г)</a:t>
            </a:r>
            <a:endParaRPr lang="ru-RU" sz="1600" dirty="0" smtClean="0"/>
          </a:p>
          <a:p>
            <a:pPr marL="342900" lvl="0" indent="-342900">
              <a:spcBef>
                <a:spcPts val="600"/>
              </a:spcBef>
              <a:buFont typeface="+mj-lt"/>
              <a:buAutoNum type="arabicPeriod"/>
            </a:pPr>
            <a:r>
              <a:rPr lang="ru-RU" sz="1600" dirty="0" err="1">
                <a:latin typeface="Times New Roman"/>
              </a:rPr>
              <a:t>Комкова</a:t>
            </a:r>
            <a:r>
              <a:rPr lang="ru-RU" sz="1600" dirty="0">
                <a:latin typeface="Times New Roman"/>
              </a:rPr>
              <a:t> (Малышева) Галина Александровна, 1977г.р. (с 19.08.98)</a:t>
            </a:r>
            <a:endParaRPr lang="ru-RU" sz="1600" dirty="0" smtClean="0"/>
          </a:p>
          <a:p>
            <a:pPr marL="342900" lvl="0" indent="-342900">
              <a:spcBef>
                <a:spcPts val="600"/>
              </a:spcBef>
              <a:buFont typeface="+mj-lt"/>
              <a:buAutoNum type="arabicPeriod"/>
            </a:pPr>
            <a:r>
              <a:rPr lang="ru-RU" sz="1600" dirty="0">
                <a:latin typeface="Times New Roman"/>
              </a:rPr>
              <a:t>Привалова Ирина Владимировна, 1982 г.р. (с 11.01.07г)</a:t>
            </a:r>
            <a:endParaRPr lang="ru-RU" sz="1600" dirty="0" smtClean="0"/>
          </a:p>
          <a:p>
            <a:pPr marL="457200">
              <a:spcBef>
                <a:spcPts val="600"/>
              </a:spcBef>
            </a:pPr>
            <a:r>
              <a:rPr lang="ru-RU" sz="1600" i="1" dirty="0">
                <a:latin typeface="Times New Roman"/>
              </a:rPr>
              <a:t>В настоящее время работают:</a:t>
            </a:r>
            <a:endParaRPr lang="ru-RU" sz="1600" dirty="0" smtClean="0"/>
          </a:p>
          <a:p>
            <a:pPr marL="342900" lvl="0" indent="-342900">
              <a:spcBef>
                <a:spcPts val="600"/>
              </a:spcBef>
              <a:buFont typeface="+mj-lt"/>
              <a:buAutoNum type="arabicPeriod"/>
            </a:pPr>
            <a:r>
              <a:rPr lang="ru-RU" sz="1600" dirty="0" err="1">
                <a:latin typeface="Times New Roman"/>
              </a:rPr>
              <a:t>Шалина</a:t>
            </a:r>
            <a:r>
              <a:rPr lang="ru-RU" sz="1600" dirty="0">
                <a:latin typeface="Times New Roman"/>
              </a:rPr>
              <a:t> (Хохрякова) Валентина Ивановна, 1958г.р. (с сент.1983г. )</a:t>
            </a:r>
            <a:endParaRPr lang="ru-RU" sz="1600" dirty="0" smtClean="0"/>
          </a:p>
          <a:p>
            <a:pPr marL="342900" lvl="0" indent="-342900">
              <a:spcBef>
                <a:spcPts val="600"/>
              </a:spcBef>
              <a:buFont typeface="+mj-lt"/>
              <a:buAutoNum type="arabicPeriod"/>
            </a:pPr>
            <a:r>
              <a:rPr lang="ru-RU" sz="1600" dirty="0">
                <a:latin typeface="Times New Roman"/>
              </a:rPr>
              <a:t>Цыпленкова Светлана Ивановна, 1973 г.р. (с 15.08.94г)</a:t>
            </a:r>
            <a:endParaRPr lang="ru-RU" sz="1600" dirty="0" smtClean="0"/>
          </a:p>
          <a:p>
            <a:endParaRPr lang="ru-RU" dirty="0"/>
          </a:p>
        </p:txBody>
      </p:sp>
      <p:pic>
        <p:nvPicPr>
          <p:cNvPr id="6" name="Рисунок 5" descr="у-2.bmp"/>
          <p:cNvPicPr>
            <a:picLocks noChangeAspect="1"/>
          </p:cNvPicPr>
          <p:nvPr/>
        </p:nvPicPr>
        <p:blipFill>
          <a:blip r:embed="rId3" cstate="print"/>
          <a:stretch>
            <a:fillRect/>
          </a:stretch>
        </p:blipFill>
        <p:spPr>
          <a:xfrm>
            <a:off x="6516216" y="4437112"/>
            <a:ext cx="2216594" cy="2016224"/>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7" name="Рисунок 6" descr="лсс.jpg"/>
          <p:cNvPicPr>
            <a:picLocks noChangeAspect="1"/>
          </p:cNvPicPr>
          <p:nvPr/>
        </p:nvPicPr>
        <p:blipFill>
          <a:blip r:embed="rId4" cstate="print"/>
          <a:stretch>
            <a:fillRect/>
          </a:stretch>
        </p:blipFill>
        <p:spPr>
          <a:xfrm>
            <a:off x="6372200" y="692696"/>
            <a:ext cx="2212384" cy="1944216"/>
          </a:xfrm>
          <a:prstGeom prst="rect">
            <a:avLst/>
          </a:prstGeom>
        </p:spPr>
      </p:pic>
      <p:pic>
        <p:nvPicPr>
          <p:cNvPr id="8" name="Рисунок 7" descr="SDC10096.JPG"/>
          <p:cNvPicPr>
            <a:picLocks noChangeAspect="1"/>
          </p:cNvPicPr>
          <p:nvPr/>
        </p:nvPicPr>
        <p:blipFill>
          <a:blip r:embed="rId5" cstate="print"/>
          <a:stretch>
            <a:fillRect/>
          </a:stretch>
        </p:blipFill>
        <p:spPr>
          <a:xfrm>
            <a:off x="3707904" y="476672"/>
            <a:ext cx="1902454" cy="2492871"/>
          </a:xfrm>
          <a:prstGeom prst="rect">
            <a:avLst/>
          </a:prstGeom>
        </p:spPr>
      </p:pic>
      <p:pic>
        <p:nvPicPr>
          <p:cNvPr id="9" name="Рисунок 8" descr="SDC10104.JPG"/>
          <p:cNvPicPr>
            <a:picLocks noChangeAspect="1"/>
          </p:cNvPicPr>
          <p:nvPr/>
        </p:nvPicPr>
        <p:blipFill>
          <a:blip r:embed="rId6" cstate="print"/>
          <a:stretch>
            <a:fillRect/>
          </a:stretch>
        </p:blipFill>
        <p:spPr>
          <a:xfrm>
            <a:off x="5508104" y="2492896"/>
            <a:ext cx="1872208" cy="2200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3"/>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strVal val="#ppt_w+.3"/>
                                          </p:val>
                                        </p:tav>
                                        <p:tav tm="100000">
                                          <p:val>
                                            <p:strVal val="#ppt_w"/>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animEffect transition="in" filter="fade">
                                      <p:cBhvr>
                                        <p:cTn id="15" dur="2000"/>
                                        <p:tgtEl>
                                          <p:spTgt spid="9"/>
                                        </p:tgtEl>
                                      </p:cBhvr>
                                    </p:animEffect>
                                  </p:childTnLst>
                                </p:cTn>
                              </p:par>
                            </p:childTnLst>
                          </p:cTn>
                        </p:par>
                        <p:par>
                          <p:cTn id="16" fill="hold">
                            <p:stCondLst>
                              <p:cond delay="4000"/>
                            </p:stCondLst>
                            <p:childTnLst>
                              <p:par>
                                <p:cTn id="17" presetID="50" presetClass="entr" presetSubtype="0" decel="10000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3"/>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par>
                          <p:cTn id="22" fill="hold">
                            <p:stCondLst>
                              <p:cond delay="6000"/>
                            </p:stCondLst>
                            <p:childTnLst>
                              <p:par>
                                <p:cTn id="23" presetID="50" presetClass="entr" presetSubtype="0" decel="10000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strVal val="#ppt_w+.3"/>
                                          </p:val>
                                        </p:tav>
                                        <p:tav tm="100000">
                                          <p:val>
                                            <p:strVal val="#ppt_w"/>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animEffect transition="in" filter="fade">
                                      <p:cBhvr>
                                        <p:cTn id="27" dur="2000"/>
                                        <p:tgtEl>
                                          <p:spTgt spid="5"/>
                                        </p:tgtEl>
                                      </p:cBhvr>
                                    </p:animEffect>
                                  </p:childTnLst>
                                </p:cTn>
                              </p:par>
                            </p:childTnLst>
                          </p:cTn>
                        </p:par>
                        <p:par>
                          <p:cTn id="28" fill="hold">
                            <p:stCondLst>
                              <p:cond delay="8000"/>
                            </p:stCondLst>
                            <p:childTnLst>
                              <p:par>
                                <p:cTn id="29" presetID="50" presetClass="entr" presetSubtype="0" decel="10000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2000" fill="hold"/>
                                        <p:tgtEl>
                                          <p:spTgt spid="6"/>
                                        </p:tgtEl>
                                        <p:attrNameLst>
                                          <p:attrName>ppt_w</p:attrName>
                                        </p:attrNameLst>
                                      </p:cBhvr>
                                      <p:tavLst>
                                        <p:tav tm="0">
                                          <p:val>
                                            <p:strVal val="#ppt_w+.3"/>
                                          </p:val>
                                        </p:tav>
                                        <p:tav tm="100000">
                                          <p:val>
                                            <p:strVal val="#ppt_w"/>
                                          </p:val>
                                        </p:tav>
                                      </p:tavLst>
                                    </p:anim>
                                    <p:anim calcmode="lin" valueType="num">
                                      <p:cBhvr>
                                        <p:cTn id="32" dur="2000" fill="hold"/>
                                        <p:tgtEl>
                                          <p:spTgt spid="6"/>
                                        </p:tgtEl>
                                        <p:attrNameLst>
                                          <p:attrName>ppt_h</p:attrName>
                                        </p:attrNameLst>
                                      </p:cBhvr>
                                      <p:tavLst>
                                        <p:tav tm="0">
                                          <p:val>
                                            <p:strVal val="#ppt_h"/>
                                          </p:val>
                                        </p:tav>
                                        <p:tav tm="100000">
                                          <p:val>
                                            <p:strVal val="#ppt_h"/>
                                          </p:val>
                                        </p:tav>
                                      </p:tavLst>
                                    </p:anim>
                                    <p:animEffect transition="in" filter="fade">
                                      <p:cBhvr>
                                        <p:cTn id="3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dirty="0" smtClean="0"/>
              <a:t>Коллективы учителей</a:t>
            </a:r>
            <a:endParaRPr lang="ru-RU" dirty="0"/>
          </a:p>
        </p:txBody>
      </p:sp>
      <p:pic>
        <p:nvPicPr>
          <p:cNvPr id="5" name="Содержимое 4" descr="2.JPG"/>
          <p:cNvPicPr>
            <a:picLocks noGrp="1" noChangeAspect="1"/>
          </p:cNvPicPr>
          <p:nvPr>
            <p:ph sz="half" idx="1"/>
          </p:nvPr>
        </p:nvPicPr>
        <p:blipFill>
          <a:blip r:embed="rId2" cstate="print"/>
          <a:stretch>
            <a:fillRect/>
          </a:stretch>
        </p:blipFill>
        <p:spPr>
          <a:xfrm>
            <a:off x="251520" y="1196752"/>
            <a:ext cx="4038600" cy="2561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Содержимое 5" descr="3.JPG"/>
          <p:cNvPicPr>
            <a:picLocks noGrp="1" noChangeAspect="1"/>
          </p:cNvPicPr>
          <p:nvPr>
            <p:ph sz="half" idx="2"/>
          </p:nvPr>
        </p:nvPicPr>
        <p:blipFill>
          <a:blip r:embed="rId3" cstate="print"/>
          <a:stretch>
            <a:fillRect/>
          </a:stretch>
        </p:blipFill>
        <p:spPr>
          <a:xfrm>
            <a:off x="4644008" y="1196752"/>
            <a:ext cx="4038600" cy="2535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descr="1.jpg"/>
          <p:cNvPicPr>
            <a:picLocks noChangeAspect="1"/>
          </p:cNvPicPr>
          <p:nvPr/>
        </p:nvPicPr>
        <p:blipFill>
          <a:blip r:embed="rId4" cstate="print"/>
          <a:stretch>
            <a:fillRect/>
          </a:stretch>
        </p:blipFill>
        <p:spPr>
          <a:xfrm>
            <a:off x="2555776" y="3573016"/>
            <a:ext cx="4211960" cy="3047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par>
                          <p:cTn id="8" fill="hold">
                            <p:stCondLst>
                              <p:cond delay="2000"/>
                            </p:stCondLst>
                            <p:childTnLst>
                              <p:par>
                                <p:cTn id="9" presetID="21"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8)">
                                      <p:cBhvr>
                                        <p:cTn id="11" dur="2000"/>
                                        <p:tgtEl>
                                          <p:spTgt spid="6"/>
                                        </p:tgtEl>
                                      </p:cBhvr>
                                    </p:animEffect>
                                  </p:childTnLst>
                                </p:cTn>
                              </p:par>
                            </p:childTnLst>
                          </p:cTn>
                        </p:par>
                        <p:par>
                          <p:cTn id="12" fill="hold">
                            <p:stCondLst>
                              <p:cond delay="4000"/>
                            </p:stCondLst>
                            <p:childTnLst>
                              <p:par>
                                <p:cTn id="13" presetID="21"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8)">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18658"/>
          </a:xfrm>
        </p:spPr>
        <p:txBody>
          <a:bodyPr>
            <a:normAutofit/>
          </a:bodyPr>
          <a:lstStyle/>
          <a:p>
            <a:pPr lvl="0"/>
            <a:r>
              <a:rPr lang="ru-RU" sz="2700" b="1" u="sng" dirty="0" smtClean="0"/>
              <a:t>1. Возникновение </a:t>
            </a:r>
            <a:r>
              <a:rPr lang="ru-RU" sz="2700" b="1" u="sng" dirty="0"/>
              <a:t>школьного дела в Елизарьеве</a:t>
            </a:r>
            <a:r>
              <a:rPr lang="ru-RU" sz="2700" dirty="0"/>
              <a:t/>
            </a:r>
            <a:br>
              <a:rPr lang="ru-RU" sz="2700" dirty="0"/>
            </a:br>
            <a:r>
              <a:rPr lang="ru-RU" sz="2700" dirty="0"/>
              <a:t>«</a:t>
            </a:r>
            <a:r>
              <a:rPr lang="ru-RU" sz="2700" dirty="0" err="1"/>
              <a:t>Елизарьевские</a:t>
            </a:r>
            <a:r>
              <a:rPr lang="ru-RU" sz="2700" dirty="0"/>
              <a:t> старожилы рассказывают, что в </a:t>
            </a:r>
            <a:r>
              <a:rPr lang="ru-RU" sz="2700" dirty="0" smtClean="0"/>
              <a:t/>
            </a:r>
            <a:br>
              <a:rPr lang="ru-RU" sz="2700" dirty="0" smtClean="0"/>
            </a:br>
            <a:r>
              <a:rPr lang="ru-RU" sz="2700" dirty="0" smtClean="0"/>
              <a:t>1903 </a:t>
            </a:r>
            <a:r>
              <a:rPr lang="ru-RU" sz="2700" dirty="0"/>
              <a:t>году в селе действовало начальное училище. Документы подтверждают, что это действительно так: </a:t>
            </a:r>
            <a:r>
              <a:rPr lang="ru-RU" sz="2700" dirty="0" err="1"/>
              <a:t>елизарьевские</a:t>
            </a:r>
            <a:r>
              <a:rPr lang="ru-RU" sz="2700" dirty="0"/>
              <a:t> дети обучались в церковно-приходском училище. Точная дата его открытия не установлена. Осталось в памяти старожилов и имя учителя, который в начале ХХ столетия работал в церковно-приходской школе. Им был </a:t>
            </a:r>
            <a:r>
              <a:rPr lang="ru-RU" sz="2700" b="1" dirty="0"/>
              <a:t>Алексей Николаевич Грачев.</a:t>
            </a:r>
            <a:r>
              <a:rPr lang="ru-RU" dirty="0"/>
              <a:t/>
            </a:r>
            <a:br>
              <a:rPr lang="ru-RU" dirty="0"/>
            </a:b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dirty="0" smtClean="0"/>
              <a:t>Коллективы учителей </a:t>
            </a:r>
            <a:endParaRPr lang="ru-RU" dirty="0"/>
          </a:p>
        </p:txBody>
      </p:sp>
      <p:pic>
        <p:nvPicPr>
          <p:cNvPr id="5" name="Содержимое 4" descr="4.JPG"/>
          <p:cNvPicPr>
            <a:picLocks noGrp="1" noChangeAspect="1"/>
          </p:cNvPicPr>
          <p:nvPr>
            <p:ph sz="half" idx="1"/>
          </p:nvPr>
        </p:nvPicPr>
        <p:blipFill>
          <a:blip r:embed="rId2" cstate="print"/>
          <a:stretch>
            <a:fillRect/>
          </a:stretch>
        </p:blipFill>
        <p:spPr>
          <a:xfrm>
            <a:off x="251520" y="1268760"/>
            <a:ext cx="4684276" cy="2612033"/>
          </a:xfrm>
        </p:spPr>
      </p:pic>
      <p:pic>
        <p:nvPicPr>
          <p:cNvPr id="6" name="Содержимое 5" descr="2000.bmp"/>
          <p:cNvPicPr>
            <a:picLocks noGrp="1" noChangeAspect="1"/>
          </p:cNvPicPr>
          <p:nvPr>
            <p:ph sz="half" idx="2"/>
          </p:nvPr>
        </p:nvPicPr>
        <p:blipFill>
          <a:blip r:embed="rId3" cstate="print"/>
          <a:stretch>
            <a:fillRect/>
          </a:stretch>
        </p:blipFill>
        <p:spPr>
          <a:xfrm>
            <a:off x="4427984" y="3274598"/>
            <a:ext cx="4254624" cy="304097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852936"/>
            <a:ext cx="8229600" cy="1143000"/>
          </a:xfrm>
          <a:solidFill>
            <a:schemeClr val="accent2"/>
          </a:solidFill>
        </p:spPr>
        <p:txBody>
          <a:bodyPr>
            <a:normAutofit/>
          </a:bodyPr>
          <a:lstStyle/>
          <a:p>
            <a:r>
              <a:rPr lang="ru-RU" sz="5400" dirty="0" smtClean="0">
                <a:solidFill>
                  <a:srgbClr val="FFFF00"/>
                </a:solidFill>
                <a:latin typeface="Monotype Corsiva" pitchFamily="66" charset="0"/>
              </a:rPr>
              <a:t>Спасибо за внимание!!!</a:t>
            </a:r>
            <a:endParaRPr lang="ru-RU" sz="5400" dirty="0">
              <a:solidFill>
                <a:srgbClr val="FFFF00"/>
              </a:solidFill>
              <a:latin typeface="Monotype Corsiva"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995710"/>
          </a:xfrm>
        </p:spPr>
        <p:txBody>
          <a:bodyPr>
            <a:normAutofit/>
          </a:bodyPr>
          <a:lstStyle/>
          <a:p>
            <a:pPr lvl="0"/>
            <a:r>
              <a:rPr lang="ru-RU" sz="2400" u="sng" dirty="0" smtClean="0"/>
              <a:t>2. Строительство </a:t>
            </a:r>
            <a:r>
              <a:rPr lang="ru-RU" sz="2400" u="sng" dirty="0"/>
              <a:t>здания </a:t>
            </a:r>
            <a:r>
              <a:rPr lang="ru-RU" sz="2400" u="sng" dirty="0" smtClean="0"/>
              <a:t>школы</a:t>
            </a:r>
            <a:endParaRPr lang="ru-RU" dirty="0"/>
          </a:p>
        </p:txBody>
      </p:sp>
      <p:pic>
        <p:nvPicPr>
          <p:cNvPr id="5" name="Содержимое 4" descr="IMG_1094.jpg"/>
          <p:cNvPicPr>
            <a:picLocks noGrp="1" noChangeAspect="1"/>
          </p:cNvPicPr>
          <p:nvPr>
            <p:ph idx="1"/>
          </p:nvPr>
        </p:nvPicPr>
        <p:blipFill>
          <a:blip r:embed="rId2" cstate="print"/>
          <a:stretch>
            <a:fillRect/>
          </a:stretch>
        </p:blipFill>
        <p:spPr>
          <a:xfrm>
            <a:off x="6444208" y="1844824"/>
            <a:ext cx="2171155" cy="2894873"/>
          </a:xfrm>
        </p:spPr>
      </p:pic>
      <p:sp>
        <p:nvSpPr>
          <p:cNvPr id="4" name="Текст 3"/>
          <p:cNvSpPr>
            <a:spLocks noGrp="1"/>
          </p:cNvSpPr>
          <p:nvPr>
            <p:ph type="body" sz="half" idx="2"/>
          </p:nvPr>
        </p:nvSpPr>
        <p:spPr>
          <a:xfrm>
            <a:off x="457200" y="1628801"/>
            <a:ext cx="5626968" cy="4320480"/>
          </a:xfrm>
        </p:spPr>
        <p:txBody>
          <a:bodyPr>
            <a:normAutofit/>
          </a:bodyPr>
          <a:lstStyle/>
          <a:p>
            <a:r>
              <a:rPr lang="ru-RU" sz="1800" dirty="0" smtClean="0"/>
              <a:t>   В </a:t>
            </a:r>
            <a:r>
              <a:rPr lang="ru-RU" sz="1800" dirty="0"/>
              <a:t>1903 году в Елизарьеве случился большой пожар. Огонь уничтожил половину </a:t>
            </a:r>
            <a:r>
              <a:rPr lang="ru-RU" sz="1800" dirty="0" smtClean="0"/>
              <a:t>крестьянских </a:t>
            </a:r>
            <a:r>
              <a:rPr lang="ru-RU" sz="1800" dirty="0"/>
              <a:t>домов. Видимо, не уцелело и здание </a:t>
            </a:r>
            <a:r>
              <a:rPr lang="ru-RU" sz="1800" dirty="0" smtClean="0"/>
              <a:t>церковно-приходского </a:t>
            </a:r>
            <a:r>
              <a:rPr lang="ru-RU" sz="1800" dirty="0"/>
              <a:t>училища. Но оно не </a:t>
            </a:r>
            <a:r>
              <a:rPr lang="ru-RU" sz="1800" dirty="0" smtClean="0"/>
              <a:t>прекратило </a:t>
            </a:r>
            <a:r>
              <a:rPr lang="ru-RU" sz="1800" dirty="0"/>
              <a:t>своей деятельности. По рассказам, </a:t>
            </a:r>
            <a:r>
              <a:rPr lang="ru-RU" sz="1800" dirty="0" smtClean="0"/>
              <a:t>Алексей </a:t>
            </a:r>
            <a:r>
              <a:rPr lang="ru-RU" sz="1800" dirty="0"/>
              <a:t>Николаевич проводил занятия в случайных помещениях, которые предоставляло </a:t>
            </a:r>
            <a:r>
              <a:rPr lang="ru-RU" sz="1800" dirty="0" err="1" smtClean="0"/>
              <a:t>крес-тьянское</a:t>
            </a:r>
            <a:r>
              <a:rPr lang="ru-RU" sz="1800" dirty="0" smtClean="0"/>
              <a:t> </a:t>
            </a:r>
            <a:r>
              <a:rPr lang="ru-RU" sz="1800" dirty="0"/>
              <a:t>общество.</a:t>
            </a:r>
          </a:p>
          <a:p>
            <a:r>
              <a:rPr lang="ru-RU" sz="1800" dirty="0"/>
              <a:t>В сентябре 1904 года </a:t>
            </a:r>
            <a:r>
              <a:rPr lang="ru-RU" sz="1800" dirty="0" err="1"/>
              <a:t>елизарьевские</a:t>
            </a:r>
            <a:r>
              <a:rPr lang="ru-RU" sz="1800" dirty="0"/>
              <a:t> крестьяне через своего сельского священника Алексея Покровского обращаются в </a:t>
            </a:r>
            <a:r>
              <a:rPr lang="ru-RU" sz="1800" dirty="0" err="1"/>
              <a:t>Ардатовскую</a:t>
            </a:r>
            <a:r>
              <a:rPr lang="ru-RU" sz="1800" dirty="0"/>
              <a:t> </a:t>
            </a:r>
            <a:r>
              <a:rPr lang="ru-RU" sz="1800" dirty="0" smtClean="0"/>
              <a:t>земскую </a:t>
            </a:r>
            <a:r>
              <a:rPr lang="ru-RU" sz="1800" dirty="0"/>
              <a:t>управу с просьбой об открытии в селе </a:t>
            </a:r>
            <a:r>
              <a:rPr lang="ru-RU" sz="1800" dirty="0" smtClean="0"/>
              <a:t>вместо </a:t>
            </a:r>
            <a:r>
              <a:rPr lang="ru-RU" sz="1800" dirty="0"/>
              <a:t>церковно-приходского училища – земского начального училища. Просители </a:t>
            </a:r>
            <a:r>
              <a:rPr lang="ru-RU" sz="1800" dirty="0" smtClean="0"/>
              <a:t>выражали </a:t>
            </a:r>
            <a:r>
              <a:rPr lang="ru-RU" sz="1800" dirty="0"/>
              <a:t>готовность выстроить для него отдельное здание на свои средства.</a:t>
            </a:r>
          </a:p>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362274"/>
          </a:xfrm>
        </p:spPr>
        <p:txBody>
          <a:bodyPr>
            <a:normAutofit/>
          </a:bodyPr>
          <a:lstStyle/>
          <a:p>
            <a:r>
              <a:rPr lang="ru-RU" sz="1800" dirty="0"/>
              <a:t>Земская управа пошла на встречу. Земское училище в селе было </a:t>
            </a:r>
            <a:r>
              <a:rPr lang="ru-RU" sz="1800" dirty="0" smtClean="0"/>
              <a:t>открыто. Сдержали </a:t>
            </a:r>
            <a:r>
              <a:rPr lang="ru-RU" sz="1800" dirty="0"/>
              <a:t>свое слово и крестьяне. </a:t>
            </a:r>
            <a:r>
              <a:rPr lang="ru-RU" sz="1800" dirty="0" smtClean="0"/>
              <a:t>В </a:t>
            </a:r>
            <a:r>
              <a:rPr lang="ru-RU" sz="1800" dirty="0"/>
              <a:t>1905 году поставили новое здание на добротном фундаменте из красного кирпича. Сруб собрали из окантованных бревен, изготовленных в «крюк».  Здание школы служило </a:t>
            </a:r>
            <a:r>
              <a:rPr lang="ru-RU" sz="1800" dirty="0" err="1"/>
              <a:t>елизарьевцам</a:t>
            </a:r>
            <a:r>
              <a:rPr lang="ru-RU" sz="1800" dirty="0"/>
              <a:t> 55 лет, а стояло оно на месте (между магазином и сельским советом) пятистенка, который в 1999 году сельская церковная община выстроила для приюта паломников. В настоящее время его не существует</a:t>
            </a:r>
            <a:r>
              <a:rPr lang="ru-RU" sz="2400" dirty="0" smtClean="0"/>
              <a:t>.</a:t>
            </a:r>
            <a:endParaRPr lang="ru-RU" sz="2400" dirty="0"/>
          </a:p>
        </p:txBody>
      </p:sp>
      <p:pic>
        <p:nvPicPr>
          <p:cNvPr id="4" name="Содержимое 3" descr="1 (2).bmp"/>
          <p:cNvPicPr>
            <a:picLocks noGrp="1" noChangeAspect="1"/>
          </p:cNvPicPr>
          <p:nvPr>
            <p:ph idx="1"/>
          </p:nvPr>
        </p:nvPicPr>
        <p:blipFill>
          <a:blip r:embed="rId2" cstate="print"/>
          <a:stretch>
            <a:fillRect/>
          </a:stretch>
        </p:blipFill>
        <p:spPr>
          <a:xfrm>
            <a:off x="525529" y="2957912"/>
            <a:ext cx="4032250" cy="2927286"/>
          </a:xfrm>
          <a:prstGeom prst="rect">
            <a:avLst/>
          </a:prstGeom>
          <a:ln>
            <a:noFill/>
          </a:ln>
          <a:effectLst>
            <a:softEdge rad="112500"/>
          </a:effectLst>
        </p:spPr>
      </p:pic>
      <p:pic>
        <p:nvPicPr>
          <p:cNvPr id="5" name="Рисунок 4" descr="SDC10083.JPG"/>
          <p:cNvPicPr>
            <a:picLocks noChangeAspect="1"/>
          </p:cNvPicPr>
          <p:nvPr/>
        </p:nvPicPr>
        <p:blipFill>
          <a:blip r:embed="rId3" cstate="print"/>
          <a:stretch>
            <a:fillRect/>
          </a:stretch>
        </p:blipFill>
        <p:spPr>
          <a:xfrm>
            <a:off x="4860032" y="2996952"/>
            <a:ext cx="4065088" cy="2887276"/>
          </a:xfrm>
          <a:prstGeom prst="rect">
            <a:avLst/>
          </a:prstGeom>
          <a:ln>
            <a:noFill/>
          </a:ln>
          <a:effectLst>
            <a:softEdge rad="112500"/>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3717032"/>
            <a:ext cx="3800401" cy="2530202"/>
          </a:xfrm>
        </p:spPr>
        <p:txBody>
          <a:bodyPr>
            <a:normAutofit/>
          </a:bodyPr>
          <a:lstStyle/>
          <a:p>
            <a:r>
              <a:rPr lang="ru-RU" dirty="0" smtClean="0"/>
              <a:t>                     ↑</a:t>
            </a:r>
            <a:br>
              <a:rPr lang="ru-RU" dirty="0" smtClean="0"/>
            </a:br>
            <a:r>
              <a:rPr lang="ru-RU" dirty="0" smtClean="0"/>
              <a:t>План </a:t>
            </a:r>
            <a:r>
              <a:rPr lang="ru-RU" dirty="0" err="1" smtClean="0"/>
              <a:t>Елизарьевской</a:t>
            </a:r>
            <a:r>
              <a:rPr lang="ru-RU" dirty="0" smtClean="0"/>
              <a:t> школы (1957-58 </a:t>
            </a:r>
            <a:r>
              <a:rPr lang="ru-RU" dirty="0" err="1" smtClean="0"/>
              <a:t>уч.год</a:t>
            </a:r>
            <a:r>
              <a:rPr lang="ru-RU" dirty="0" smtClean="0"/>
              <a:t>) </a:t>
            </a:r>
            <a:br>
              <a:rPr lang="ru-RU" dirty="0" smtClean="0"/>
            </a:br>
            <a:r>
              <a:rPr lang="ru-RU" dirty="0" smtClean="0"/>
              <a:t/>
            </a:r>
            <a:br>
              <a:rPr lang="ru-RU" dirty="0" smtClean="0"/>
            </a:br>
            <a:r>
              <a:rPr lang="ru-RU" dirty="0" smtClean="0"/>
              <a:t/>
            </a:r>
            <a:br>
              <a:rPr lang="ru-RU" dirty="0" smtClean="0"/>
            </a:br>
            <a:r>
              <a:rPr lang="ru-RU" dirty="0" smtClean="0"/>
              <a:t>←Школа сегодня </a:t>
            </a:r>
            <a:r>
              <a:rPr lang="ru-RU" dirty="0"/>
              <a:t/>
            </a:r>
            <a:br>
              <a:rPr lang="ru-RU" dirty="0"/>
            </a:br>
            <a:endParaRPr lang="ru-RU" dirty="0"/>
          </a:p>
        </p:txBody>
      </p:sp>
      <p:pic>
        <p:nvPicPr>
          <p:cNvPr id="5" name="Содержимое 4" descr="SDC10080.JPG"/>
          <p:cNvPicPr>
            <a:picLocks noGrp="1" noChangeAspect="1"/>
          </p:cNvPicPr>
          <p:nvPr>
            <p:ph idx="1"/>
          </p:nvPr>
        </p:nvPicPr>
        <p:blipFill>
          <a:blip r:embed="rId2" cstate="print"/>
          <a:stretch>
            <a:fillRect/>
          </a:stretch>
        </p:blipFill>
        <p:spPr>
          <a:xfrm>
            <a:off x="4499992" y="332656"/>
            <a:ext cx="4259922" cy="3093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Текст 3"/>
          <p:cNvSpPr>
            <a:spLocks noGrp="1"/>
          </p:cNvSpPr>
          <p:nvPr>
            <p:ph type="body" sz="half" idx="2"/>
          </p:nvPr>
        </p:nvSpPr>
        <p:spPr>
          <a:xfrm>
            <a:off x="457200" y="404665"/>
            <a:ext cx="3610744" cy="2736304"/>
          </a:xfrm>
        </p:spPr>
        <p:txBody>
          <a:bodyPr>
            <a:normAutofit fontScale="92500"/>
          </a:bodyPr>
          <a:lstStyle/>
          <a:p>
            <a:r>
              <a:rPr lang="ru-RU" sz="1800" dirty="0"/>
              <a:t>В начале тридцатых годов в селе строится новое школьное здание. Оно имело следующую планировку.</a:t>
            </a:r>
          </a:p>
          <a:p>
            <a:r>
              <a:rPr lang="ru-RU" sz="1800" dirty="0"/>
              <a:t>Такой она оставалась до 1965 года, пока не была открыта пристроенная к ней  новая школа. Позднее (в 1975 году) был сделан пристрой. </a:t>
            </a:r>
            <a:endParaRPr lang="ru-RU" sz="1800" dirty="0" smtClean="0"/>
          </a:p>
          <a:p>
            <a:r>
              <a:rPr lang="ru-RU" sz="1800" dirty="0"/>
              <a:t>Вот как выглядит наша школа сейчас.</a:t>
            </a:r>
          </a:p>
          <a:p>
            <a:endParaRPr lang="ru-RU" sz="1800" dirty="0"/>
          </a:p>
        </p:txBody>
      </p:sp>
      <p:pic>
        <p:nvPicPr>
          <p:cNvPr id="6" name="Рисунок 5" descr="IMG_1126.jpg"/>
          <p:cNvPicPr>
            <a:picLocks noChangeAspect="1"/>
          </p:cNvPicPr>
          <p:nvPr/>
        </p:nvPicPr>
        <p:blipFill>
          <a:blip r:embed="rId3" cstate="print"/>
          <a:stretch>
            <a:fillRect/>
          </a:stretch>
        </p:blipFill>
        <p:spPr>
          <a:xfrm>
            <a:off x="395536" y="3212976"/>
            <a:ext cx="4427984" cy="3320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ppt_x</p:attrName>
                                        </p:attrNameLst>
                                      </p:cBhvr>
                                      <p:tavLst>
                                        <p:tav tm="0">
                                          <p:val>
                                            <p:strVal val="#ppt_x-.2"/>
                                          </p:val>
                                        </p:tav>
                                        <p:tav tm="100000">
                                          <p:val>
                                            <p:strVal val="#ppt_x"/>
                                          </p:val>
                                        </p:tav>
                                      </p:tavLst>
                                    </p:anim>
                                    <p:anim calcmode="lin" valueType="num">
                                      <p:cBhvr>
                                        <p:cTn id="8"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2000"/>
                                        <p:tgtEl>
                                          <p:spTgt spid="5"/>
                                        </p:tgtEl>
                                      </p:cBhvr>
                                    </p:animEffect>
                                  </p:childTnLst>
                                </p:cTn>
                              </p:par>
                            </p:childTnLst>
                          </p:cTn>
                        </p:par>
                        <p:par>
                          <p:cTn id="10" fill="hold">
                            <p:stCondLst>
                              <p:cond delay="20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ppt_x</p:attrName>
                                        </p:attrNameLst>
                                      </p:cBhvr>
                                      <p:tavLst>
                                        <p:tav tm="0">
                                          <p:val>
                                            <p:strVal val="#ppt_x-.2"/>
                                          </p:val>
                                        </p:tav>
                                        <p:tav tm="100000">
                                          <p:val>
                                            <p:strVal val="#ppt_x"/>
                                          </p:val>
                                        </p:tav>
                                      </p:tavLst>
                                    </p:anim>
                                    <p:anim calcmode="lin" valueType="num">
                                      <p:cBhvr>
                                        <p:cTn id="14"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322712" cy="923702"/>
          </a:xfrm>
        </p:spPr>
        <p:txBody>
          <a:bodyPr>
            <a:noAutofit/>
          </a:bodyPr>
          <a:lstStyle/>
          <a:p>
            <a:r>
              <a:rPr lang="ru-RU" sz="2400" dirty="0" smtClean="0"/>
              <a:t>3. Директора </a:t>
            </a:r>
            <a:r>
              <a:rPr lang="ru-RU" sz="2400" dirty="0" err="1" smtClean="0"/>
              <a:t>Елизарьевской</a:t>
            </a:r>
            <a:r>
              <a:rPr lang="ru-RU" sz="2400" dirty="0" smtClean="0"/>
              <a:t> школы</a:t>
            </a:r>
            <a:endParaRPr lang="ru-RU" sz="2400" dirty="0"/>
          </a:p>
        </p:txBody>
      </p:sp>
      <p:pic>
        <p:nvPicPr>
          <p:cNvPr id="5" name="Содержимое 4" descr="SDC10034.JPG"/>
          <p:cNvPicPr>
            <a:picLocks noGrp="1" noChangeAspect="1"/>
          </p:cNvPicPr>
          <p:nvPr>
            <p:ph idx="1"/>
          </p:nvPr>
        </p:nvPicPr>
        <p:blipFill>
          <a:blip r:embed="rId2" cstate="print"/>
          <a:stretch>
            <a:fillRect/>
          </a:stretch>
        </p:blipFill>
        <p:spPr>
          <a:xfrm>
            <a:off x="3779912" y="188640"/>
            <a:ext cx="2076450" cy="3124200"/>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
        <p:nvSpPr>
          <p:cNvPr id="4" name="Текст 3"/>
          <p:cNvSpPr>
            <a:spLocks noGrp="1"/>
          </p:cNvSpPr>
          <p:nvPr>
            <p:ph type="body" sz="half" idx="2"/>
          </p:nvPr>
        </p:nvSpPr>
        <p:spPr>
          <a:xfrm>
            <a:off x="457200" y="1340768"/>
            <a:ext cx="3322712" cy="4896544"/>
          </a:xfrm>
        </p:spPr>
        <p:txBody>
          <a:bodyPr>
            <a:normAutofit fontScale="92500" lnSpcReduction="20000"/>
          </a:bodyPr>
          <a:lstStyle/>
          <a:p>
            <a:r>
              <a:rPr lang="ru-RU" dirty="0"/>
              <a:t>Рассказывается, что в новом школьном здании, построенном в 1905 году, продолжал учительствовать </a:t>
            </a:r>
            <a:r>
              <a:rPr lang="ru-RU" b="1" dirty="0"/>
              <a:t>Алексей Николаевич Грачев.</a:t>
            </a:r>
            <a:r>
              <a:rPr lang="ru-RU" dirty="0"/>
              <a:t> </a:t>
            </a:r>
          </a:p>
          <a:p>
            <a:r>
              <a:rPr lang="ru-RU" dirty="0"/>
              <a:t>В 1939 году начальная школа </a:t>
            </a:r>
            <a:r>
              <a:rPr lang="ru-RU" dirty="0" err="1" smtClean="0"/>
              <a:t>преобразу-ется</a:t>
            </a:r>
            <a:r>
              <a:rPr lang="ru-RU" dirty="0" smtClean="0"/>
              <a:t> </a:t>
            </a:r>
            <a:r>
              <a:rPr lang="ru-RU" dirty="0"/>
              <a:t>в семилетнюю, то есть неполную среднюю. Ее директором назначается </a:t>
            </a:r>
            <a:endParaRPr lang="ru-RU" dirty="0" smtClean="0"/>
          </a:p>
          <a:p>
            <a:r>
              <a:rPr lang="ru-RU" b="1" dirty="0" smtClean="0"/>
              <a:t>Иван </a:t>
            </a:r>
            <a:r>
              <a:rPr lang="ru-RU" b="1" dirty="0"/>
              <a:t>Иванович Ганин.</a:t>
            </a:r>
            <a:r>
              <a:rPr lang="ru-RU" dirty="0"/>
              <a:t> </a:t>
            </a:r>
          </a:p>
          <a:p>
            <a:r>
              <a:rPr lang="ru-RU" dirty="0"/>
              <a:t>В 1963 году Елизарьевская семилетка преобразуется в восьмилетку. Коллектив учителей в то время возглавлял </a:t>
            </a:r>
            <a:endParaRPr lang="ru-RU" dirty="0" smtClean="0"/>
          </a:p>
          <a:p>
            <a:r>
              <a:rPr lang="ru-RU" b="1" dirty="0" smtClean="0"/>
              <a:t>Иван </a:t>
            </a:r>
            <a:r>
              <a:rPr lang="ru-RU" b="1" dirty="0"/>
              <a:t>Егорович Козлов.</a:t>
            </a:r>
            <a:r>
              <a:rPr lang="ru-RU" dirty="0"/>
              <a:t> </a:t>
            </a:r>
          </a:p>
          <a:p>
            <a:r>
              <a:rPr lang="ru-RU" dirty="0"/>
              <a:t>А через год директором школы назначается </a:t>
            </a:r>
            <a:r>
              <a:rPr lang="ru-RU" b="1" dirty="0"/>
              <a:t>Борис Федорович Малышев.</a:t>
            </a:r>
            <a:r>
              <a:rPr lang="ru-RU" dirty="0"/>
              <a:t> В это время совершенствуется не только педагогическая практика, учителя проявляют высокую активность в общественной жизни села. Они участвуют в клубной самодеятельности, привлекают к самодеятельной сцене учащихся, выступают в роли агитаторов, лекторов и докладчиков, руководителей кружков по политпросвещению.</a:t>
            </a:r>
          </a:p>
          <a:p>
            <a:r>
              <a:rPr lang="ru-RU" dirty="0"/>
              <a:t>С 1972 года по 1988 год директором школы работала </a:t>
            </a:r>
            <a:r>
              <a:rPr lang="ru-RU" b="1" dirty="0"/>
              <a:t>Лидия Михайловна </a:t>
            </a:r>
            <a:r>
              <a:rPr lang="ru-RU" b="1" dirty="0" err="1"/>
              <a:t>Семакова</a:t>
            </a:r>
            <a:r>
              <a:rPr lang="ru-RU" b="1" dirty="0"/>
              <a:t>.</a:t>
            </a:r>
            <a:r>
              <a:rPr lang="ru-RU" dirty="0"/>
              <a:t> Указом Президиума Верховного Совета РСФСР от 3 октября 1983 года ей присвоено звание Заслуженного учителя школы РСФСР. </a:t>
            </a:r>
          </a:p>
        </p:txBody>
      </p:sp>
      <p:pic>
        <p:nvPicPr>
          <p:cNvPr id="6" name="Рисунок 5" descr="2012-03-13 2012-03-13 001 005.JPG"/>
          <p:cNvPicPr>
            <a:picLocks noChangeAspect="1"/>
          </p:cNvPicPr>
          <p:nvPr/>
        </p:nvPicPr>
        <p:blipFill>
          <a:blip r:embed="rId3" cstate="print"/>
          <a:stretch>
            <a:fillRect/>
          </a:stretch>
        </p:blipFill>
        <p:spPr>
          <a:xfrm>
            <a:off x="6012160" y="332656"/>
            <a:ext cx="2930078" cy="2970147"/>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7" name="Рисунок 6" descr="Малышев.JPG"/>
          <p:cNvPicPr>
            <a:picLocks noChangeAspect="1"/>
          </p:cNvPicPr>
          <p:nvPr/>
        </p:nvPicPr>
        <p:blipFill>
          <a:blip r:embed="rId4" cstate="print"/>
          <a:stretch>
            <a:fillRect/>
          </a:stretch>
        </p:blipFill>
        <p:spPr>
          <a:xfrm>
            <a:off x="3923928" y="3140968"/>
            <a:ext cx="2191320" cy="3294366"/>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8" name="Рисунок 7" descr="Семакова.JPG"/>
          <p:cNvPicPr>
            <a:picLocks noChangeAspect="1"/>
          </p:cNvPicPr>
          <p:nvPr/>
        </p:nvPicPr>
        <p:blipFill>
          <a:blip r:embed="rId5" cstate="print"/>
          <a:stretch>
            <a:fillRect/>
          </a:stretch>
        </p:blipFill>
        <p:spPr>
          <a:xfrm>
            <a:off x="6300192" y="3501008"/>
            <a:ext cx="2376264" cy="3150073"/>
          </a:xfrm>
          <a:prstGeom prst="rect">
            <a:avLst/>
          </a:prstGeom>
          <a:ln w="38100" cap="sq">
            <a:solidFill>
              <a:schemeClr val="accent6">
                <a:lumMod val="50000"/>
              </a:schemeClr>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000"/>
                                        <p:tgtEl>
                                          <p:spTgt spid="6"/>
                                        </p:tgtEl>
                                      </p:cBhvr>
                                    </p:animEffect>
                                    <p:anim calcmode="lin" valueType="num">
                                      <p:cBhvr>
                                        <p:cTn id="14" dur="3000" fill="hold"/>
                                        <p:tgtEl>
                                          <p:spTgt spid="6"/>
                                        </p:tgtEl>
                                        <p:attrNameLst>
                                          <p:attrName>ppt_x</p:attrName>
                                        </p:attrNameLst>
                                      </p:cBhvr>
                                      <p:tavLst>
                                        <p:tav tm="0">
                                          <p:val>
                                            <p:strVal val="#ppt_x"/>
                                          </p:val>
                                        </p:tav>
                                        <p:tav tm="100000">
                                          <p:val>
                                            <p:strVal val="#ppt_x"/>
                                          </p:val>
                                        </p:tav>
                                      </p:tavLst>
                                    </p:anim>
                                    <p:anim calcmode="lin" valueType="num">
                                      <p:cBhvr>
                                        <p:cTn id="15" dur="3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0"/>
                                        <p:tgtEl>
                                          <p:spTgt spid="7"/>
                                        </p:tgtEl>
                                      </p:cBhvr>
                                    </p:animEffect>
                                    <p:anim calcmode="lin" valueType="num">
                                      <p:cBhvr>
                                        <p:cTn id="20" dur="5000" fill="hold"/>
                                        <p:tgtEl>
                                          <p:spTgt spid="7"/>
                                        </p:tgtEl>
                                        <p:attrNameLst>
                                          <p:attrName>ppt_x</p:attrName>
                                        </p:attrNameLst>
                                      </p:cBhvr>
                                      <p:tavLst>
                                        <p:tav tm="0">
                                          <p:val>
                                            <p:strVal val="#ppt_x"/>
                                          </p:val>
                                        </p:tav>
                                        <p:tav tm="100000">
                                          <p:val>
                                            <p:strVal val="#ppt_x"/>
                                          </p:val>
                                        </p:tav>
                                      </p:tavLst>
                                    </p:anim>
                                    <p:anim calcmode="lin" valueType="num">
                                      <p:cBhvr>
                                        <p:cTn id="21" dur="5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1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ppt_x</p:attrName>
                                        </p:attrNameLst>
                                      </p:cBhvr>
                                      <p:tavLst>
                                        <p:tav tm="0">
                                          <p:val>
                                            <p:strVal val="#ppt_x"/>
                                          </p:val>
                                        </p:tav>
                                        <p:tav tm="100000">
                                          <p:val>
                                            <p:strVal val="#ppt_x"/>
                                          </p:val>
                                        </p:tav>
                                      </p:tavLst>
                                    </p:anim>
                                    <p:anim calcmode="lin" valueType="num">
                                      <p:cBhvr>
                                        <p:cTn id="27"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4"/>
            <a:ext cx="3456384" cy="5458618"/>
          </a:xfrm>
        </p:spPr>
        <p:txBody>
          <a:bodyPr>
            <a:normAutofit fontScale="90000"/>
          </a:bodyPr>
          <a:lstStyle/>
          <a:p>
            <a:pPr algn="just"/>
            <a:r>
              <a:rPr lang="ru-RU" sz="1800" dirty="0"/>
              <a:t>С 1988 по 1992г. директором был назначен </a:t>
            </a:r>
            <a:r>
              <a:rPr lang="ru-RU" sz="1800" b="1" dirty="0"/>
              <a:t>Николаев Михаил Иванович.</a:t>
            </a:r>
            <a:r>
              <a:rPr lang="ru-RU" sz="1800" dirty="0"/>
              <a:t> Очень много сделал для школы. Работоспособный, любящий хорошо делать свою работу . при нем был открыт первый кооператив в школе по росписи дерева.</a:t>
            </a:r>
            <a:br>
              <a:rPr lang="ru-RU" sz="1800" dirty="0"/>
            </a:br>
            <a:r>
              <a:rPr lang="ru-RU" sz="1800" dirty="0"/>
              <a:t>С 1992 по 2006г директором был </a:t>
            </a:r>
            <a:r>
              <a:rPr lang="ru-RU" sz="1800" b="1" dirty="0" err="1"/>
              <a:t>Модин</a:t>
            </a:r>
            <a:r>
              <a:rPr lang="ru-RU" sz="1800" b="1" dirty="0"/>
              <a:t> Юрий Андреевич</a:t>
            </a:r>
            <a:r>
              <a:rPr lang="ru-RU" sz="1800" dirty="0"/>
              <a:t>. Благодаря ему в школе возродилось гончарное дело. Школа стала участвовать в различных фестивалях по данному направлению, причем очень результативно.</a:t>
            </a:r>
            <a:br>
              <a:rPr lang="ru-RU" sz="1800" dirty="0"/>
            </a:br>
            <a:r>
              <a:rPr lang="ru-RU" sz="1800" dirty="0"/>
              <a:t> С 2006г. по 2009г.  школу возглавляет </a:t>
            </a:r>
            <a:r>
              <a:rPr lang="ru-RU" sz="1800" b="1" dirty="0"/>
              <a:t>Лупова Валентина Михайловна. </a:t>
            </a:r>
            <a:r>
              <a:rPr lang="ru-RU" sz="1800" dirty="0"/>
              <a:t>Отличный педагог с большим стажем работы в </a:t>
            </a:r>
            <a:r>
              <a:rPr lang="ru-RU" sz="1800" dirty="0" err="1"/>
              <a:t>Елизарьевской</a:t>
            </a:r>
            <a:r>
              <a:rPr lang="ru-RU" sz="1800" dirty="0"/>
              <a:t> школе.</a:t>
            </a:r>
            <a:br>
              <a:rPr lang="ru-RU" sz="1800" dirty="0"/>
            </a:br>
            <a:r>
              <a:rPr lang="ru-RU" sz="1800" dirty="0"/>
              <a:t>С 2009 год по настоящее время директором школы является </a:t>
            </a:r>
            <a:r>
              <a:rPr lang="ru-RU" sz="1800" b="1" dirty="0"/>
              <a:t>Мамаева Валентина Владимировна.</a:t>
            </a:r>
            <a:r>
              <a:rPr lang="ru-RU" sz="2400" dirty="0"/>
              <a:t/>
            </a:r>
            <a:br>
              <a:rPr lang="ru-RU" sz="2400" dirty="0"/>
            </a:br>
            <a:endParaRPr lang="ru-RU" sz="2400" dirty="0"/>
          </a:p>
        </p:txBody>
      </p:sp>
      <p:pic>
        <p:nvPicPr>
          <p:cNvPr id="4" name="Содержимое 3" descr="Николаев.JPG"/>
          <p:cNvPicPr>
            <a:picLocks noGrp="1" noChangeAspect="1"/>
          </p:cNvPicPr>
          <p:nvPr>
            <p:ph idx="1"/>
          </p:nvPr>
        </p:nvPicPr>
        <p:blipFill>
          <a:blip r:embed="rId2" cstate="print"/>
          <a:stretch>
            <a:fillRect/>
          </a:stretch>
        </p:blipFill>
        <p:spPr>
          <a:xfrm>
            <a:off x="4283968" y="404664"/>
            <a:ext cx="2212697" cy="3138469"/>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pic>
        <p:nvPicPr>
          <p:cNvPr id="5" name="Рисунок 4" descr="Модин.JPG"/>
          <p:cNvPicPr>
            <a:picLocks noChangeAspect="1"/>
          </p:cNvPicPr>
          <p:nvPr/>
        </p:nvPicPr>
        <p:blipFill>
          <a:blip r:embed="rId3" cstate="print"/>
          <a:stretch>
            <a:fillRect/>
          </a:stretch>
        </p:blipFill>
        <p:spPr>
          <a:xfrm>
            <a:off x="6732240" y="620688"/>
            <a:ext cx="2213127"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1443120-f6cb334ec0c33fd4.gif"/>
          <p:cNvPicPr>
            <a:picLocks noChangeAspect="1"/>
          </p:cNvPicPr>
          <p:nvPr/>
        </p:nvPicPr>
        <p:blipFill>
          <a:blip r:embed="rId4" cstate="print"/>
          <a:stretch>
            <a:fillRect/>
          </a:stretch>
        </p:blipFill>
        <p:spPr>
          <a:xfrm>
            <a:off x="6660232" y="3356992"/>
            <a:ext cx="2112235" cy="3168352"/>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7" name="Рисунок 6" descr="у.bmp"/>
          <p:cNvPicPr>
            <a:picLocks noChangeAspect="1"/>
          </p:cNvPicPr>
          <p:nvPr/>
        </p:nvPicPr>
        <p:blipFill>
          <a:blip r:embed="rId5" cstate="print"/>
          <a:stretch>
            <a:fillRect/>
          </a:stretch>
        </p:blipFill>
        <p:spPr>
          <a:xfrm>
            <a:off x="4067944" y="3140968"/>
            <a:ext cx="2265654" cy="3418080"/>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3"/>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3"/>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childTnLst>
                          </p:cTn>
                        </p:par>
                        <p:par>
                          <p:cTn id="16" fill="hold">
                            <p:stCondLst>
                              <p:cond delay="4000"/>
                            </p:stCondLst>
                            <p:childTnLst>
                              <p:par>
                                <p:cTn id="17" presetID="50" presetClass="entr" presetSubtype="0" decel="10000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strVal val="#ppt_w+.3"/>
                                          </p:val>
                                        </p:tav>
                                        <p:tav tm="100000">
                                          <p:val>
                                            <p:strVal val="#ppt_w"/>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animEffect transition="in" filter="fade">
                                      <p:cBhvr>
                                        <p:cTn id="21" dur="2000"/>
                                        <p:tgtEl>
                                          <p:spTgt spid="6"/>
                                        </p:tgtEl>
                                      </p:cBhvr>
                                    </p:animEffect>
                                  </p:childTnLst>
                                </p:cTn>
                              </p:par>
                            </p:childTnLst>
                          </p:cTn>
                        </p:par>
                        <p:par>
                          <p:cTn id="22" fill="hold">
                            <p:stCondLst>
                              <p:cond delay="6000"/>
                            </p:stCondLst>
                            <p:childTnLst>
                              <p:par>
                                <p:cTn id="23" presetID="50" presetClass="entr" presetSubtype="0" decel="10000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strVal val="#ppt_w+.3"/>
                                          </p:val>
                                        </p:tav>
                                        <p:tav tm="100000">
                                          <p:val>
                                            <p:strVal val="#ppt_w"/>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5472608"/>
          </a:xfrm>
        </p:spPr>
        <p:txBody>
          <a:bodyPr>
            <a:normAutofit fontScale="90000"/>
          </a:bodyPr>
          <a:lstStyle/>
          <a:p>
            <a:pPr lvl="0" algn="l">
              <a:lnSpc>
                <a:spcPct val="150000"/>
              </a:lnSpc>
            </a:pP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2700" b="1" dirty="0" smtClean="0">
                <a:latin typeface="Times New Roman" pitchFamily="18" charset="0"/>
                <a:cs typeface="Times New Roman" pitchFamily="18" charset="0"/>
              </a:rPr>
              <a:t>4. </a:t>
            </a:r>
            <a:r>
              <a:rPr lang="ru-RU" sz="2700" b="1" u="sng" dirty="0" smtClean="0"/>
              <a:t>Учителя </a:t>
            </a:r>
            <a:r>
              <a:rPr lang="ru-RU" sz="2700" b="1" u="sng" dirty="0" err="1"/>
              <a:t>Елизарьевской</a:t>
            </a:r>
            <a:r>
              <a:rPr lang="ru-RU" sz="2700" b="1" u="sng" dirty="0"/>
              <a:t> школы (до 1964  года</a:t>
            </a:r>
            <a:r>
              <a:rPr lang="ru-RU" sz="2700" b="1" u="sng" dirty="0" smtClean="0"/>
              <a:t>)</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     Известно</a:t>
            </a:r>
            <a:r>
              <a:rPr lang="ru-RU" sz="1800" dirty="0">
                <a:latin typeface="Times New Roman" pitchFamily="18" charset="0"/>
                <a:cs typeface="Times New Roman" pitchFamily="18" charset="0"/>
              </a:rPr>
              <a:t>, что первоначально в школе был один учитель – Алексей Николаевич Грачев. В 1906 году в помощь ему прибыл второй учитель — Иван Иванович Ганин, уроженец города Ардатова. То есть школа стала двухкомплектной.</a:t>
            </a:r>
            <a:br>
              <a:rPr lang="ru-RU" sz="1800" dirty="0">
                <a:latin typeface="Times New Roman" pitchFamily="18" charset="0"/>
                <a:cs typeface="Times New Roman" pitchFamily="18" charset="0"/>
              </a:rPr>
            </a:br>
            <a:r>
              <a:rPr lang="ru-RU" sz="1800" dirty="0" smtClean="0">
                <a:latin typeface="Times New Roman" pitchFamily="18" charset="0"/>
                <a:cs typeface="Times New Roman" pitchFamily="18" charset="0"/>
              </a:rPr>
              <a:t>     Число </a:t>
            </a:r>
            <a:r>
              <a:rPr lang="ru-RU" sz="1800" dirty="0">
                <a:latin typeface="Times New Roman" pitchFamily="18" charset="0"/>
                <a:cs typeface="Times New Roman" pitchFamily="18" charset="0"/>
              </a:rPr>
              <a:t>учащихся в земском училище было большим: в 1916 году за партами сидело 75 учащихся. Вместе с А.Н.Грачевым и И.И.Ганиным к этому времени третьим учителем работала Мария Ивановна Успенская. Она в </a:t>
            </a:r>
            <a:r>
              <a:rPr lang="ru-RU" sz="1800" dirty="0" err="1">
                <a:latin typeface="Times New Roman" pitchFamily="18" charset="0"/>
                <a:cs typeface="Times New Roman" pitchFamily="18" charset="0"/>
              </a:rPr>
              <a:t>Елизарьево</a:t>
            </a:r>
            <a:r>
              <a:rPr lang="ru-RU" sz="1800" dirty="0">
                <a:latin typeface="Times New Roman" pitchFamily="18" charset="0"/>
                <a:cs typeface="Times New Roman" pitchFamily="18" charset="0"/>
              </a:rPr>
              <a:t> прибыла в 1912 году. В 1946 году оба </a:t>
            </a:r>
            <a:r>
              <a:rPr lang="ru-RU" sz="1800" dirty="0" err="1">
                <a:latin typeface="Times New Roman" pitchFamily="18" charset="0"/>
                <a:cs typeface="Times New Roman" pitchFamily="18" charset="0"/>
              </a:rPr>
              <a:t>Елизарьевских</a:t>
            </a:r>
            <a:r>
              <a:rPr lang="ru-RU" sz="1800" dirty="0">
                <a:latin typeface="Times New Roman" pitchFamily="18" charset="0"/>
                <a:cs typeface="Times New Roman" pitchFamily="18" charset="0"/>
              </a:rPr>
              <a:t> учителя были награждены медалями «За доблестный труд в Великой Отечественной войне».</a:t>
            </a:r>
            <a:br>
              <a:rPr lang="ru-RU" sz="1800" dirty="0">
                <a:latin typeface="Times New Roman" pitchFamily="18" charset="0"/>
                <a:cs typeface="Times New Roman" pitchFamily="18" charset="0"/>
              </a:rPr>
            </a:br>
            <a:r>
              <a:rPr lang="ru-RU" sz="1800" dirty="0" smtClean="0">
                <a:latin typeface="Times New Roman" pitchFamily="18" charset="0"/>
                <a:cs typeface="Times New Roman" pitchFamily="18" charset="0"/>
              </a:rPr>
              <a:t>        В </a:t>
            </a:r>
            <a:r>
              <a:rPr lang="ru-RU" sz="1800" dirty="0">
                <a:latin typeface="Times New Roman" pitchFamily="18" charset="0"/>
                <a:cs typeface="Times New Roman" pitchFamily="18" charset="0"/>
              </a:rPr>
              <a:t>начале тридцатых годов в селе строится новое школьное здание, что позволило преобразовать школу в </a:t>
            </a:r>
            <a:r>
              <a:rPr lang="ru-RU" sz="1800" dirty="0" err="1">
                <a:latin typeface="Times New Roman" pitchFamily="18" charset="0"/>
                <a:cs typeface="Times New Roman" pitchFamily="18" charset="0"/>
              </a:rPr>
              <a:t>четырехкомплектную</a:t>
            </a:r>
            <a:r>
              <a:rPr lang="ru-RU" sz="1800" dirty="0">
                <a:latin typeface="Times New Roman" pitchFamily="18" charset="0"/>
                <a:cs typeface="Times New Roman" pitchFamily="18" charset="0"/>
              </a:rPr>
              <a:t>. Коллектив ее пополняется молодыми кадрами. В </a:t>
            </a:r>
            <a:r>
              <a:rPr lang="ru-RU" sz="1800" dirty="0" err="1">
                <a:latin typeface="Times New Roman" pitchFamily="18" charset="0"/>
                <a:cs typeface="Times New Roman" pitchFamily="18" charset="0"/>
              </a:rPr>
              <a:t>педколлектив</a:t>
            </a:r>
            <a:r>
              <a:rPr lang="ru-RU" sz="1800" dirty="0">
                <a:latin typeface="Times New Roman" pitchFamily="18" charset="0"/>
                <a:cs typeface="Times New Roman" pitchFamily="18" charset="0"/>
              </a:rPr>
              <a:t> пришли Анна Григорьевна </a:t>
            </a:r>
            <a:r>
              <a:rPr lang="ru-RU" sz="1800" dirty="0" err="1">
                <a:latin typeface="Times New Roman" pitchFamily="18" charset="0"/>
                <a:cs typeface="Times New Roman" pitchFamily="18" charset="0"/>
              </a:rPr>
              <a:t>Чудакова</a:t>
            </a:r>
            <a:r>
              <a:rPr lang="ru-RU" sz="1800" dirty="0">
                <a:latin typeface="Times New Roman" pitchFamily="18" charset="0"/>
                <a:cs typeface="Times New Roman" pitchFamily="18" charset="0"/>
              </a:rPr>
              <a:t> и Валентина Васильевна Сперанская. В эти годы начинают свою педагогическую деятельность в нашей школе </a:t>
            </a:r>
            <a:r>
              <a:rPr lang="ru-RU" sz="1800" dirty="0" err="1">
                <a:latin typeface="Times New Roman" pitchFamily="18" charset="0"/>
                <a:cs typeface="Times New Roman" pitchFamily="18" charset="0"/>
              </a:rPr>
              <a:t>А.И.Нуждина</a:t>
            </a:r>
            <a:r>
              <a:rPr lang="ru-RU" sz="1800" dirty="0">
                <a:latin typeface="Times New Roman" pitchFamily="18" charset="0"/>
                <a:cs typeface="Times New Roman" pitchFamily="18" charset="0"/>
              </a:rPr>
              <a:t>, И.М.Москалев, Вера </a:t>
            </a:r>
            <a:r>
              <a:rPr lang="ru-RU" sz="1800" dirty="0" smtClean="0">
                <a:latin typeface="Times New Roman" pitchFamily="18" charset="0"/>
                <a:cs typeface="Times New Roman" pitchFamily="18" charset="0"/>
              </a:rPr>
              <a:t>Львовна </a:t>
            </a:r>
            <a:r>
              <a:rPr lang="ru-RU" sz="1800" dirty="0" err="1">
                <a:latin typeface="Times New Roman" pitchFamily="18" charset="0"/>
                <a:cs typeface="Times New Roman" pitchFamily="18" charset="0"/>
              </a:rPr>
              <a:t>Куркова</a:t>
            </a:r>
            <a:r>
              <a:rPr lang="ru-RU" sz="1800" dirty="0">
                <a:latin typeface="Times New Roman" pitchFamily="18" charset="0"/>
                <a:cs typeface="Times New Roman" pitchFamily="18" charset="0"/>
              </a:rPr>
              <a:t>, Федор Кириллович Горбунов, Мария Ивановна Никольская .</a:t>
            </a:r>
            <a:r>
              <a:rPr lang="ru-RU" dirty="0"/>
              <a:t/>
            </a:r>
            <a:br>
              <a:rPr lang="ru-RU" dirty="0"/>
            </a:b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717032"/>
            <a:ext cx="8208912" cy="432048"/>
          </a:xfrm>
        </p:spPr>
        <p:txBody>
          <a:bodyPr>
            <a:normAutofit fontScale="90000"/>
          </a:bodyPr>
          <a:lstStyle/>
          <a:p>
            <a:r>
              <a:rPr lang="ru-RU" dirty="0" smtClean="0"/>
              <a:t>Педагогический коллектив                                    Цыпленков Н.П. и </a:t>
            </a:r>
            <a:r>
              <a:rPr lang="ru-RU" dirty="0" err="1" smtClean="0"/>
              <a:t>Сарайкина</a:t>
            </a:r>
            <a:r>
              <a:rPr lang="ru-RU" dirty="0" smtClean="0"/>
              <a:t> А.И.                                </a:t>
            </a:r>
            <a:endParaRPr lang="ru-RU" dirty="0"/>
          </a:p>
        </p:txBody>
      </p:sp>
      <p:sp>
        <p:nvSpPr>
          <p:cNvPr id="4" name="Текст 3"/>
          <p:cNvSpPr>
            <a:spLocks noGrp="1"/>
          </p:cNvSpPr>
          <p:nvPr>
            <p:ph type="body" sz="half" idx="2"/>
          </p:nvPr>
        </p:nvSpPr>
        <p:spPr>
          <a:xfrm>
            <a:off x="539552" y="4221088"/>
            <a:ext cx="8064896" cy="2088232"/>
          </a:xfrm>
        </p:spPr>
        <p:txBody>
          <a:bodyPr>
            <a:noAutofit/>
          </a:bodyPr>
          <a:lstStyle/>
          <a:p>
            <a:pPr algn="just"/>
            <a:r>
              <a:rPr lang="ru-RU" sz="1600" dirty="0" smtClean="0"/>
              <a:t>      С </a:t>
            </a:r>
            <a:r>
              <a:rPr lang="ru-RU" sz="1600" dirty="0"/>
              <a:t>1939 года по 1945  год педагогический коллектив школы пополнился выпускниками </a:t>
            </a:r>
            <a:r>
              <a:rPr lang="ru-RU" sz="1600" dirty="0" err="1"/>
              <a:t>Арзамасского</a:t>
            </a:r>
            <a:r>
              <a:rPr lang="ru-RU" sz="1600" dirty="0"/>
              <a:t> двухгодичного учительского института. Среди них С.В.Глазунов, Анна Николаевна Морозова, В.И.Полянская, </a:t>
            </a:r>
            <a:r>
              <a:rPr lang="ru-RU" sz="1600" dirty="0" err="1" smtClean="0"/>
              <a:t>Е.Н.Зименкова</a:t>
            </a:r>
            <a:r>
              <a:rPr lang="ru-RU" sz="1600" dirty="0"/>
              <a:t>, </a:t>
            </a:r>
            <a:r>
              <a:rPr lang="ru-RU" sz="1600" dirty="0" err="1"/>
              <a:t>Е.Г.Сташко</a:t>
            </a:r>
            <a:r>
              <a:rPr lang="ru-RU" sz="1600" dirty="0"/>
              <a:t>, </a:t>
            </a:r>
            <a:r>
              <a:rPr lang="ru-RU" sz="1600" dirty="0" err="1"/>
              <a:t>Н.Н.Шабунин</a:t>
            </a:r>
            <a:r>
              <a:rPr lang="ru-RU" sz="1600" dirty="0"/>
              <a:t>.</a:t>
            </a:r>
          </a:p>
          <a:p>
            <a:pPr algn="just"/>
            <a:r>
              <a:rPr lang="ru-RU" sz="1600" dirty="0" smtClean="0"/>
              <a:t>      В </a:t>
            </a:r>
            <a:r>
              <a:rPr lang="ru-RU" sz="1600" dirty="0"/>
              <a:t>послевоенные годы в </a:t>
            </a:r>
            <a:r>
              <a:rPr lang="ru-RU" sz="1600" dirty="0" err="1"/>
              <a:t>Елизарьевской</a:t>
            </a:r>
            <a:r>
              <a:rPr lang="ru-RU" sz="1600" dirty="0"/>
              <a:t> школе работали: Александра Ивановна </a:t>
            </a:r>
            <a:r>
              <a:rPr lang="ru-RU" sz="1600" dirty="0" err="1"/>
              <a:t>Сарайкина-Цыпленкова</a:t>
            </a:r>
            <a:r>
              <a:rPr lang="ru-RU" sz="1600" dirty="0"/>
              <a:t>, Анастасия Семёновна Сухорукова, Мария Васильевна Утина-Ключевская, Николай Петрович Цыпленков, Анна Васильевна Корякина, Анна Васильевна Шумилина, Николай Иванович Цыпленков, Павел Иванович </a:t>
            </a:r>
            <a:r>
              <a:rPr lang="ru-RU" sz="1600" dirty="0" err="1"/>
              <a:t>Чебурков</a:t>
            </a:r>
            <a:r>
              <a:rPr lang="ru-RU" sz="1600" dirty="0"/>
              <a:t>, Петр Дмитриевич Сыров и Николай Федорович </a:t>
            </a:r>
            <a:r>
              <a:rPr lang="ru-RU" sz="1600" dirty="0" err="1"/>
              <a:t>Шелехов</a:t>
            </a:r>
            <a:r>
              <a:rPr lang="ru-RU" sz="1600" dirty="0" smtClean="0"/>
              <a:t>.</a:t>
            </a:r>
            <a:endParaRPr lang="ru-RU" sz="1600" dirty="0"/>
          </a:p>
        </p:txBody>
      </p:sp>
      <p:pic>
        <p:nvPicPr>
          <p:cNvPr id="7" name="Рисунок 6" descr="Ганин.JPG"/>
          <p:cNvPicPr>
            <a:picLocks noGrp="1" noChangeAspect="1"/>
          </p:cNvPicPr>
          <p:nvPr>
            <p:ph type="pic" idx="1"/>
          </p:nvPr>
        </p:nvPicPr>
        <p:blipFill>
          <a:blip r:embed="rId2" cstate="print"/>
          <a:srcRect l="1441" r="1441"/>
          <a:stretch>
            <a:fillRect/>
          </a:stretch>
        </p:blipFill>
        <p:spPr>
          <a:xfrm>
            <a:off x="467544" y="260648"/>
            <a:ext cx="4434880" cy="3326160"/>
          </a:xfrm>
        </p:spPr>
      </p:pic>
      <p:pic>
        <p:nvPicPr>
          <p:cNvPr id="8" name="Рисунок 7" descr="цЫПЛЕНКОВ н.п. и Сарайкина А.И..JPG"/>
          <p:cNvPicPr>
            <a:picLocks noChangeAspect="1"/>
          </p:cNvPicPr>
          <p:nvPr/>
        </p:nvPicPr>
        <p:blipFill>
          <a:blip r:embed="rId3" cstate="print"/>
          <a:stretch>
            <a:fillRect/>
          </a:stretch>
        </p:blipFill>
        <p:spPr>
          <a:xfrm>
            <a:off x="5004048" y="620688"/>
            <a:ext cx="3672061" cy="26147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1321</TotalTime>
  <Words>1188</Words>
  <Application>Microsoft Office PowerPoint</Application>
  <PresentationFormat>Экран (4:3)</PresentationFormat>
  <Paragraphs>114</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Районная краеведческая конференция «С малой родины начинается Россия» Номинация «Электронная презентация»     «Школьное дело в Елизарьеве» </vt:lpstr>
      <vt:lpstr>1. Возникновение школьного дела в Елизарьеве «Елизарьевские старожилы рассказывают, что в  1903 году в селе действовало начальное училище. Документы подтверждают, что это действительно так: елизарьевские дети обучались в церковно-приходском училище. Точная дата его открытия не установлена. Осталось в памяти старожилов и имя учителя, который в начале ХХ столетия работал в церковно-приходской школе. Им был Алексей Николаевич Грачев. </vt:lpstr>
      <vt:lpstr>2. Строительство здания школы</vt:lpstr>
      <vt:lpstr>Земская управа пошла на встречу. Земское училище в селе было открыто. Сдержали свое слово и крестьяне. В 1905 году поставили новое здание на добротном фундаменте из красного кирпича. Сруб собрали из окантованных бревен, изготовленных в «крюк».  Здание школы служило елизарьевцам 55 лет, а стояло оно на месте (между магазином и сельским советом) пятистенка, который в 1999 году сельская церковная община выстроила для приюта паломников. В настоящее время его не существует.</vt:lpstr>
      <vt:lpstr>                     ↑ План Елизарьевской школы (1957-58 уч.год)    ←Школа сегодня  </vt:lpstr>
      <vt:lpstr>3. Директора Елизарьевской школы</vt:lpstr>
      <vt:lpstr>С 1988 по 1992г. директором был назначен Николаев Михаил Иванович. Очень много сделал для школы. Работоспособный, любящий хорошо делать свою работу . при нем был открыт первый кооператив в школе по росписи дерева. С 1992 по 2006г директором был Модин Юрий Андреевич. Благодаря ему в школе возродилось гончарное дело. Школа стала участвовать в различных фестивалях по данному направлению, причем очень результативно.  С 2006г. по 2009г.  школу возглавляет Лупова Валентина Михайловна. Отличный педагог с большим стажем работы в Елизарьевской школе. С 2009 год по настоящее время директором школы является Мамаева Валентина Владимировна. </vt:lpstr>
      <vt:lpstr>  4. Учителя Елизарьевской школы (до 1964  года)      Известно, что первоначально в школе был один учитель – Алексей Николаевич Грачев. В 1906 году в помощь ему прибыл второй учитель — Иван Иванович Ганин, уроженец города Ардатова. То есть школа стала двухкомплектной.      Число учащихся в земском училище было большим: в 1916 году за партами сидело 75 учащихся. Вместе с А.Н.Грачевым и И.И.Ганиным к этому времени третьим учителем работала Мария Ивановна Успенская. Она в Елизарьево прибыла в 1912 году. В 1946 году оба Елизарьевских учителя были награждены медалями «За доблестный труд в Великой Отечественной войне».         В начале тридцатых годов в селе строится новое школьное здание, что позволило преобразовать школу в четырехкомплектную. Коллектив ее пополняется молодыми кадрами. В педколлектив пришли Анна Григорьевна Чудакова и Валентина Васильевна Сперанская. В эти годы начинают свою педагогическую деятельность в нашей школе А.И.Нуждина, И.М.Москалев, Вера Львовна Куркова, Федор Кириллович Горбунов, Мария Ивановна Никольская . </vt:lpstr>
      <vt:lpstr>Педагогический коллектив                                    Цыпленков Н.П. и Сарайкина А.И.                                </vt:lpstr>
      <vt:lpstr>5. Учителя школы  (с 1964 года по настоящее время)</vt:lpstr>
      <vt:lpstr>В настоящее время работают: 1. Бутусова Елена Александровна, 1984 г.р. (с 27.08.06г.) 2. Привалова Ирина Владимировна, 1982 г.р. 3. Ганюшкина Любовь Ивановна, 1960 г.р. (с 18.11.1983 г.) </vt:lpstr>
      <vt:lpstr>История  </vt:lpstr>
      <vt:lpstr>Математика, физика</vt:lpstr>
      <vt:lpstr>Иностранный язык</vt:lpstr>
      <vt:lpstr>Биология, химия, география</vt:lpstr>
      <vt:lpstr>Физкультура, труд  1. Коршунов Алексей Михайлович,1934г.р. 2. Комарова Светлана Васильевна, 1949г.р. (с сентября 1968г) 3. Николаев Михаил Иванович, 1950 г.р. (с сент.1970г.) 4. Кузяев Николай Иванович, 1958 г.р. (с 27.09.86г) 5. Николаев Юрий Михайлович,1970 г.р. (с 26.07.88г) 6. Коробков Николай Иванович, 1960 г.р. (27.08.92г) 7. Маркина Ольга Юрьевна, 1978 г.р. (01.09.2000г)</vt:lpstr>
      <vt:lpstr>Учителя начальных классов</vt:lpstr>
      <vt:lpstr>Начальные  классы</vt:lpstr>
      <vt:lpstr>Коллективы учителей</vt:lpstr>
      <vt:lpstr>Коллективы учителей </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99</cp:revision>
  <dcterms:created xsi:type="dcterms:W3CDTF">2012-03-14T17:15:07Z</dcterms:created>
  <dcterms:modified xsi:type="dcterms:W3CDTF">2012-03-27T06:22:52Z</dcterms:modified>
</cp:coreProperties>
</file>