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86" r:id="rId2"/>
    <p:sldId id="306" r:id="rId3"/>
    <p:sldId id="307" r:id="rId4"/>
    <p:sldId id="325" r:id="rId5"/>
    <p:sldId id="326" r:id="rId6"/>
    <p:sldId id="310" r:id="rId7"/>
    <p:sldId id="311" r:id="rId8"/>
    <p:sldId id="312" r:id="rId9"/>
    <p:sldId id="313" r:id="rId10"/>
    <p:sldId id="314" r:id="rId11"/>
    <p:sldId id="315" r:id="rId12"/>
    <p:sldId id="324" r:id="rId13"/>
    <p:sldId id="327" r:id="rId14"/>
    <p:sldId id="328" r:id="rId15"/>
    <p:sldId id="329" r:id="rId16"/>
    <p:sldId id="316" r:id="rId17"/>
    <p:sldId id="317" r:id="rId18"/>
    <p:sldId id="320" r:id="rId19"/>
    <p:sldId id="319" r:id="rId20"/>
    <p:sldId id="321" r:id="rId21"/>
    <p:sldId id="322" r:id="rId22"/>
    <p:sldId id="323" r:id="rId23"/>
    <p:sldId id="30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8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3" autoAdjust="0"/>
    <p:restoredTop sz="94660"/>
  </p:normalViewPr>
  <p:slideViewPr>
    <p:cSldViewPr>
      <p:cViewPr varScale="1">
        <p:scale>
          <a:sx n="70" d="100"/>
          <a:sy n="70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75E5F-0B34-4B16-BA02-0D8FC438559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FB2FF-34B0-4322-A418-AA5F2BA221D6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rgbClr val="C00000"/>
              </a:solidFill>
            </a:rPr>
            <a:t>Труд</a:t>
          </a:r>
          <a:r>
            <a:rPr lang="ru-RU" sz="3600" b="1" dirty="0" smtClean="0"/>
            <a:t> –это деятельность человека</a:t>
          </a:r>
          <a:endParaRPr lang="ru-RU" sz="3600" b="1" dirty="0"/>
        </a:p>
      </dgm:t>
    </dgm:pt>
    <dgm:pt modelId="{03696EB9-798C-4C6F-906B-867C8196606B}" type="parTrans" cxnId="{3AFABACC-0BAE-4757-8DD0-4C82990172AB}">
      <dgm:prSet/>
      <dgm:spPr/>
      <dgm:t>
        <a:bodyPr/>
        <a:lstStyle/>
        <a:p>
          <a:pPr algn="ctr"/>
          <a:endParaRPr lang="ru-RU"/>
        </a:p>
      </dgm:t>
    </dgm:pt>
    <dgm:pt modelId="{FE236804-948F-4442-8249-7B9E45832D4B}" type="sibTrans" cxnId="{3AFABACC-0BAE-4757-8DD0-4C82990172AB}">
      <dgm:prSet/>
      <dgm:spPr/>
      <dgm:t>
        <a:bodyPr/>
        <a:lstStyle/>
        <a:p>
          <a:pPr algn="ctr"/>
          <a:endParaRPr lang="ru-RU"/>
        </a:p>
      </dgm:t>
    </dgm:pt>
    <dgm:pt modelId="{24727B0C-10A9-488C-A26D-A71B74EF268A}" type="asst">
      <dgm:prSet phldrT="[Текст]" custT="1"/>
      <dgm:spPr/>
      <dgm:t>
        <a:bodyPr/>
        <a:lstStyle/>
        <a:p>
          <a:pPr algn="ctr"/>
          <a:r>
            <a:rPr lang="ru-RU" sz="2800" b="1" dirty="0" smtClean="0"/>
            <a:t>направленная на</a:t>
          </a:r>
          <a:endParaRPr lang="ru-RU" sz="2800" b="1" dirty="0"/>
        </a:p>
      </dgm:t>
    </dgm:pt>
    <dgm:pt modelId="{4DFB2BBB-6755-4AC7-8755-836653F68277}" type="parTrans" cxnId="{E4ADC30C-8D1B-46BC-AAC5-FB7BD010C280}">
      <dgm:prSet/>
      <dgm:spPr/>
      <dgm:t>
        <a:bodyPr/>
        <a:lstStyle/>
        <a:p>
          <a:pPr algn="ctr"/>
          <a:endParaRPr lang="ru-RU"/>
        </a:p>
      </dgm:t>
    </dgm:pt>
    <dgm:pt modelId="{CB4B2EE1-C4F7-4671-BE14-CAA529B556A1}" type="sibTrans" cxnId="{E4ADC30C-8D1B-46BC-AAC5-FB7BD010C280}">
      <dgm:prSet/>
      <dgm:spPr/>
      <dgm:t>
        <a:bodyPr/>
        <a:lstStyle/>
        <a:p>
          <a:pPr algn="ctr"/>
          <a:endParaRPr lang="ru-RU"/>
        </a:p>
      </dgm:t>
    </dgm:pt>
    <dgm:pt modelId="{11BF9CE2-5303-4A6D-8BF3-B4B0A74E4DCC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производство </a:t>
          </a:r>
        </a:p>
        <a:p>
          <a:pPr algn="ctr"/>
          <a:r>
            <a:rPr lang="ru-RU" sz="2400" b="1" dirty="0" smtClean="0"/>
            <a:t>товаров и услуг</a:t>
          </a:r>
          <a:endParaRPr lang="ru-RU" sz="2400" b="1" dirty="0"/>
        </a:p>
      </dgm:t>
    </dgm:pt>
    <dgm:pt modelId="{9F3B12E8-9A38-4F92-AB6C-D1B8D078B1D3}" type="parTrans" cxnId="{BAD8F249-C776-479D-91D1-48C2BA65D125}">
      <dgm:prSet/>
      <dgm:spPr/>
      <dgm:t>
        <a:bodyPr/>
        <a:lstStyle/>
        <a:p>
          <a:pPr algn="ctr"/>
          <a:endParaRPr lang="ru-RU"/>
        </a:p>
      </dgm:t>
    </dgm:pt>
    <dgm:pt modelId="{1D3D9BAD-7EB1-433B-94D3-9B3D2614F65D}" type="sibTrans" cxnId="{BAD8F249-C776-479D-91D1-48C2BA65D125}">
      <dgm:prSet/>
      <dgm:spPr/>
      <dgm:t>
        <a:bodyPr/>
        <a:lstStyle/>
        <a:p>
          <a:pPr algn="ctr"/>
          <a:endParaRPr lang="ru-RU"/>
        </a:p>
      </dgm:t>
    </dgm:pt>
    <dgm:pt modelId="{0FDDBF5A-768A-4611-9307-D464425F826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удовлетворение материальных потребностей</a:t>
          </a:r>
          <a:endParaRPr lang="ru-RU" sz="2400" b="1" dirty="0"/>
        </a:p>
      </dgm:t>
    </dgm:pt>
    <dgm:pt modelId="{DB6CF7FD-ECB2-4A00-ABF9-68A533C4C079}" type="parTrans" cxnId="{A7640A2E-AA1D-499F-9F0F-7AD508D9EFED}">
      <dgm:prSet/>
      <dgm:spPr/>
      <dgm:t>
        <a:bodyPr/>
        <a:lstStyle/>
        <a:p>
          <a:pPr algn="ctr"/>
          <a:endParaRPr lang="ru-RU"/>
        </a:p>
      </dgm:t>
    </dgm:pt>
    <dgm:pt modelId="{0AFFD247-9BA7-453C-B4B5-0D4666D5BCCA}" type="sibTrans" cxnId="{A7640A2E-AA1D-499F-9F0F-7AD508D9EFED}">
      <dgm:prSet/>
      <dgm:spPr/>
      <dgm:t>
        <a:bodyPr/>
        <a:lstStyle/>
        <a:p>
          <a:pPr algn="ctr"/>
          <a:endParaRPr lang="ru-RU"/>
        </a:p>
      </dgm:t>
    </dgm:pt>
    <dgm:pt modelId="{6C0D6F76-CA45-4306-8B03-41F93CDE0114}" type="pres">
      <dgm:prSet presAssocID="{23B75E5F-0B34-4B16-BA02-0D8FC43855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F4D9B4-9E78-4B38-9491-391B1EEA1087}" type="pres">
      <dgm:prSet presAssocID="{775FB2FF-34B0-4322-A418-AA5F2BA221D6}" presName="hierRoot1" presStyleCnt="0">
        <dgm:presLayoutVars>
          <dgm:hierBranch val="init"/>
        </dgm:presLayoutVars>
      </dgm:prSet>
      <dgm:spPr/>
    </dgm:pt>
    <dgm:pt modelId="{7D436A4D-549A-4809-9314-DE9C80ED4420}" type="pres">
      <dgm:prSet presAssocID="{775FB2FF-34B0-4322-A418-AA5F2BA221D6}" presName="rootComposite1" presStyleCnt="0"/>
      <dgm:spPr/>
    </dgm:pt>
    <dgm:pt modelId="{5F210B40-DCFB-4392-9029-7DE60F3718B4}" type="pres">
      <dgm:prSet presAssocID="{775FB2FF-34B0-4322-A418-AA5F2BA221D6}" presName="rootText1" presStyleLbl="node0" presStyleIdx="0" presStyleCnt="1" custScaleX="381911" custScaleY="94001" custLinFactNeighborX="-16177" custLinFactNeighborY="-40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5322BB-E0EF-4A02-AE5B-CBFB8782F966}" type="pres">
      <dgm:prSet presAssocID="{775FB2FF-34B0-4322-A418-AA5F2BA221D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E7D496F-9456-46F4-BF32-E672F1741922}" type="pres">
      <dgm:prSet presAssocID="{775FB2FF-34B0-4322-A418-AA5F2BA221D6}" presName="hierChild2" presStyleCnt="0"/>
      <dgm:spPr/>
    </dgm:pt>
    <dgm:pt modelId="{8D851326-684D-4914-ADCB-8CD28FD93E88}" type="pres">
      <dgm:prSet presAssocID="{9F3B12E8-9A38-4F92-AB6C-D1B8D078B1D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04F153E-546C-4ABA-84C7-71EA8F2CC381}" type="pres">
      <dgm:prSet presAssocID="{11BF9CE2-5303-4A6D-8BF3-B4B0A74E4DCC}" presName="hierRoot2" presStyleCnt="0">
        <dgm:presLayoutVars>
          <dgm:hierBranch val="init"/>
        </dgm:presLayoutVars>
      </dgm:prSet>
      <dgm:spPr/>
    </dgm:pt>
    <dgm:pt modelId="{03A4D41F-9001-4BFC-AC8A-38F06B6C85D4}" type="pres">
      <dgm:prSet presAssocID="{11BF9CE2-5303-4A6D-8BF3-B4B0A74E4DCC}" presName="rootComposite" presStyleCnt="0"/>
      <dgm:spPr/>
    </dgm:pt>
    <dgm:pt modelId="{9A49A5D2-077F-48A9-BF6B-4F02A53173C2}" type="pres">
      <dgm:prSet presAssocID="{11BF9CE2-5303-4A6D-8BF3-B4B0A74E4DCC}" presName="rootText" presStyleLbl="node2" presStyleIdx="0" presStyleCnt="2" custScaleX="171515" custScaleY="163289" custLinFactNeighborX="4107" custLinFactNeighborY="19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3C5BA3-1818-48F3-A4CD-582F4F5C191A}" type="pres">
      <dgm:prSet presAssocID="{11BF9CE2-5303-4A6D-8BF3-B4B0A74E4DCC}" presName="rootConnector" presStyleLbl="node2" presStyleIdx="0" presStyleCnt="2"/>
      <dgm:spPr/>
      <dgm:t>
        <a:bodyPr/>
        <a:lstStyle/>
        <a:p>
          <a:endParaRPr lang="ru-RU"/>
        </a:p>
      </dgm:t>
    </dgm:pt>
    <dgm:pt modelId="{63746173-8439-4BDA-9B72-0653CB4A35E6}" type="pres">
      <dgm:prSet presAssocID="{11BF9CE2-5303-4A6D-8BF3-B4B0A74E4DCC}" presName="hierChild4" presStyleCnt="0"/>
      <dgm:spPr/>
    </dgm:pt>
    <dgm:pt modelId="{B34D00CF-493C-4793-B543-29E67E24E6F9}" type="pres">
      <dgm:prSet presAssocID="{11BF9CE2-5303-4A6D-8BF3-B4B0A74E4DCC}" presName="hierChild5" presStyleCnt="0"/>
      <dgm:spPr/>
    </dgm:pt>
    <dgm:pt modelId="{C3542362-D16F-4241-AFE0-FEFD86FCA82E}" type="pres">
      <dgm:prSet presAssocID="{DB6CF7FD-ECB2-4A00-ABF9-68A533C4C07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4A54C9A-CF69-4C95-B853-32164A053FF3}" type="pres">
      <dgm:prSet presAssocID="{0FDDBF5A-768A-4611-9307-D464425F8265}" presName="hierRoot2" presStyleCnt="0">
        <dgm:presLayoutVars>
          <dgm:hierBranch val="init"/>
        </dgm:presLayoutVars>
      </dgm:prSet>
      <dgm:spPr/>
    </dgm:pt>
    <dgm:pt modelId="{72EBB767-E202-421B-B9B7-480C26150FA8}" type="pres">
      <dgm:prSet presAssocID="{0FDDBF5A-768A-4611-9307-D464425F8265}" presName="rootComposite" presStyleCnt="0"/>
      <dgm:spPr/>
    </dgm:pt>
    <dgm:pt modelId="{3390DFA4-D04B-460F-9915-3AFCC908314B}" type="pres">
      <dgm:prSet presAssocID="{0FDDBF5A-768A-4611-9307-D464425F8265}" presName="rootText" presStyleLbl="node2" presStyleIdx="1" presStyleCnt="2" custScaleX="168056" custScaleY="167780" custLinFactNeighborX="-3931" custLinFactNeighborY="24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A8AB55-F77A-4B9C-A95D-130B18DC69CD}" type="pres">
      <dgm:prSet presAssocID="{0FDDBF5A-768A-4611-9307-D464425F8265}" presName="rootConnector" presStyleLbl="node2" presStyleIdx="1" presStyleCnt="2"/>
      <dgm:spPr/>
      <dgm:t>
        <a:bodyPr/>
        <a:lstStyle/>
        <a:p>
          <a:endParaRPr lang="ru-RU"/>
        </a:p>
      </dgm:t>
    </dgm:pt>
    <dgm:pt modelId="{CB7201CE-5182-4E88-B47C-0E06EE3CE0E4}" type="pres">
      <dgm:prSet presAssocID="{0FDDBF5A-768A-4611-9307-D464425F8265}" presName="hierChild4" presStyleCnt="0"/>
      <dgm:spPr/>
    </dgm:pt>
    <dgm:pt modelId="{85582EA9-9113-457B-9479-C9EC324D1D8D}" type="pres">
      <dgm:prSet presAssocID="{0FDDBF5A-768A-4611-9307-D464425F8265}" presName="hierChild5" presStyleCnt="0"/>
      <dgm:spPr/>
    </dgm:pt>
    <dgm:pt modelId="{1158BED5-0494-4059-9D12-39084386AAB3}" type="pres">
      <dgm:prSet presAssocID="{775FB2FF-34B0-4322-A418-AA5F2BA221D6}" presName="hierChild3" presStyleCnt="0"/>
      <dgm:spPr/>
    </dgm:pt>
    <dgm:pt modelId="{8352C56E-E391-40AF-904E-F3FD529A45B4}" type="pres">
      <dgm:prSet presAssocID="{4DFB2BBB-6755-4AC7-8755-836653F68277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4DA4B49F-EEA8-43FA-A1B5-7A7948C92ADA}" type="pres">
      <dgm:prSet presAssocID="{24727B0C-10A9-488C-A26D-A71B74EF268A}" presName="hierRoot3" presStyleCnt="0">
        <dgm:presLayoutVars>
          <dgm:hierBranch val="init"/>
        </dgm:presLayoutVars>
      </dgm:prSet>
      <dgm:spPr/>
    </dgm:pt>
    <dgm:pt modelId="{1A176F93-51F5-4978-BB66-B96FDFD8EC77}" type="pres">
      <dgm:prSet presAssocID="{24727B0C-10A9-488C-A26D-A71B74EF268A}" presName="rootComposite3" presStyleCnt="0"/>
      <dgm:spPr/>
    </dgm:pt>
    <dgm:pt modelId="{5C03D28C-41CB-4BA5-BB7A-F17CC5FFD636}" type="pres">
      <dgm:prSet presAssocID="{24727B0C-10A9-488C-A26D-A71B74EF268A}" presName="rootText3" presStyleLbl="asst1" presStyleIdx="0" presStyleCnt="1" custScaleX="167318" custScaleY="64236" custLinFactNeighborX="87937" custLinFactNeighborY="-13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9A37A-77FD-4C81-85AB-80C21D7D3092}" type="pres">
      <dgm:prSet presAssocID="{24727B0C-10A9-488C-A26D-A71B74EF268A}" presName="rootConnector3" presStyleLbl="asst1" presStyleIdx="0" presStyleCnt="1"/>
      <dgm:spPr/>
      <dgm:t>
        <a:bodyPr/>
        <a:lstStyle/>
        <a:p>
          <a:endParaRPr lang="ru-RU"/>
        </a:p>
      </dgm:t>
    </dgm:pt>
    <dgm:pt modelId="{EAF92593-2154-4AFB-B5D3-149F84186111}" type="pres">
      <dgm:prSet presAssocID="{24727B0C-10A9-488C-A26D-A71B74EF268A}" presName="hierChild6" presStyleCnt="0"/>
      <dgm:spPr/>
    </dgm:pt>
    <dgm:pt modelId="{EC3EECC9-D849-4DC4-9E48-EEC4214F6D7A}" type="pres">
      <dgm:prSet presAssocID="{24727B0C-10A9-488C-A26D-A71B74EF268A}" presName="hierChild7" presStyleCnt="0"/>
      <dgm:spPr/>
    </dgm:pt>
  </dgm:ptLst>
  <dgm:cxnLst>
    <dgm:cxn modelId="{FEB6A088-7304-43F6-95F6-2F243B439135}" type="presOf" srcId="{24727B0C-10A9-488C-A26D-A71B74EF268A}" destId="{5C03D28C-41CB-4BA5-BB7A-F17CC5FFD636}" srcOrd="0" destOrd="0" presId="urn:microsoft.com/office/officeart/2005/8/layout/orgChart1"/>
    <dgm:cxn modelId="{8339BAE1-6953-4C28-8073-D09E1DC82BE5}" type="presOf" srcId="{775FB2FF-34B0-4322-A418-AA5F2BA221D6}" destId="{3D5322BB-E0EF-4A02-AE5B-CBFB8782F966}" srcOrd="1" destOrd="0" presId="urn:microsoft.com/office/officeart/2005/8/layout/orgChart1"/>
    <dgm:cxn modelId="{7045B0A0-E71E-421E-8CE7-8B385A7B66B1}" type="presOf" srcId="{9F3B12E8-9A38-4F92-AB6C-D1B8D078B1D3}" destId="{8D851326-684D-4914-ADCB-8CD28FD93E88}" srcOrd="0" destOrd="0" presId="urn:microsoft.com/office/officeart/2005/8/layout/orgChart1"/>
    <dgm:cxn modelId="{A7640A2E-AA1D-499F-9F0F-7AD508D9EFED}" srcId="{775FB2FF-34B0-4322-A418-AA5F2BA221D6}" destId="{0FDDBF5A-768A-4611-9307-D464425F8265}" srcOrd="2" destOrd="0" parTransId="{DB6CF7FD-ECB2-4A00-ABF9-68A533C4C079}" sibTransId="{0AFFD247-9BA7-453C-B4B5-0D4666D5BCCA}"/>
    <dgm:cxn modelId="{1546BE58-B118-486E-A6B7-87E628C8CF0D}" type="presOf" srcId="{23B75E5F-0B34-4B16-BA02-0D8FC4385595}" destId="{6C0D6F76-CA45-4306-8B03-41F93CDE0114}" srcOrd="0" destOrd="0" presId="urn:microsoft.com/office/officeart/2005/8/layout/orgChart1"/>
    <dgm:cxn modelId="{88E8651A-7DB2-408E-A24D-D9B8D75F3784}" type="presOf" srcId="{24727B0C-10A9-488C-A26D-A71B74EF268A}" destId="{81F9A37A-77FD-4C81-85AB-80C21D7D3092}" srcOrd="1" destOrd="0" presId="urn:microsoft.com/office/officeart/2005/8/layout/orgChart1"/>
    <dgm:cxn modelId="{1CBF7FB7-5148-4457-ACA3-48D3A8D922EE}" type="presOf" srcId="{775FB2FF-34B0-4322-A418-AA5F2BA221D6}" destId="{5F210B40-DCFB-4392-9029-7DE60F3718B4}" srcOrd="0" destOrd="0" presId="urn:microsoft.com/office/officeart/2005/8/layout/orgChart1"/>
    <dgm:cxn modelId="{3AFABACC-0BAE-4757-8DD0-4C82990172AB}" srcId="{23B75E5F-0B34-4B16-BA02-0D8FC4385595}" destId="{775FB2FF-34B0-4322-A418-AA5F2BA221D6}" srcOrd="0" destOrd="0" parTransId="{03696EB9-798C-4C6F-906B-867C8196606B}" sibTransId="{FE236804-948F-4442-8249-7B9E45832D4B}"/>
    <dgm:cxn modelId="{96FE61F5-DABC-488F-8C9D-6A4176422D00}" type="presOf" srcId="{11BF9CE2-5303-4A6D-8BF3-B4B0A74E4DCC}" destId="{5F3C5BA3-1818-48F3-A4CD-582F4F5C191A}" srcOrd="1" destOrd="0" presId="urn:microsoft.com/office/officeart/2005/8/layout/orgChart1"/>
    <dgm:cxn modelId="{23BFA398-88DE-4921-9361-743C18A182AA}" type="presOf" srcId="{11BF9CE2-5303-4A6D-8BF3-B4B0A74E4DCC}" destId="{9A49A5D2-077F-48A9-BF6B-4F02A53173C2}" srcOrd="0" destOrd="0" presId="urn:microsoft.com/office/officeart/2005/8/layout/orgChart1"/>
    <dgm:cxn modelId="{7B776C78-86E7-45A2-AE51-C71A676A3DE4}" type="presOf" srcId="{DB6CF7FD-ECB2-4A00-ABF9-68A533C4C079}" destId="{C3542362-D16F-4241-AFE0-FEFD86FCA82E}" srcOrd="0" destOrd="0" presId="urn:microsoft.com/office/officeart/2005/8/layout/orgChart1"/>
    <dgm:cxn modelId="{85E4A3BC-BC1C-4F16-81E4-D85246D90847}" type="presOf" srcId="{0FDDBF5A-768A-4611-9307-D464425F8265}" destId="{3390DFA4-D04B-460F-9915-3AFCC908314B}" srcOrd="0" destOrd="0" presId="urn:microsoft.com/office/officeart/2005/8/layout/orgChart1"/>
    <dgm:cxn modelId="{BAD8F249-C776-479D-91D1-48C2BA65D125}" srcId="{775FB2FF-34B0-4322-A418-AA5F2BA221D6}" destId="{11BF9CE2-5303-4A6D-8BF3-B4B0A74E4DCC}" srcOrd="1" destOrd="0" parTransId="{9F3B12E8-9A38-4F92-AB6C-D1B8D078B1D3}" sibTransId="{1D3D9BAD-7EB1-433B-94D3-9B3D2614F65D}"/>
    <dgm:cxn modelId="{E4ADC30C-8D1B-46BC-AAC5-FB7BD010C280}" srcId="{775FB2FF-34B0-4322-A418-AA5F2BA221D6}" destId="{24727B0C-10A9-488C-A26D-A71B74EF268A}" srcOrd="0" destOrd="0" parTransId="{4DFB2BBB-6755-4AC7-8755-836653F68277}" sibTransId="{CB4B2EE1-C4F7-4671-BE14-CAA529B556A1}"/>
    <dgm:cxn modelId="{53B0E425-AB73-454D-B16A-66F134075283}" type="presOf" srcId="{0FDDBF5A-768A-4611-9307-D464425F8265}" destId="{84A8AB55-F77A-4B9C-A95D-130B18DC69CD}" srcOrd="1" destOrd="0" presId="urn:microsoft.com/office/officeart/2005/8/layout/orgChart1"/>
    <dgm:cxn modelId="{65F6AA50-8808-408F-A373-0D6FD1DD8B17}" type="presOf" srcId="{4DFB2BBB-6755-4AC7-8755-836653F68277}" destId="{8352C56E-E391-40AF-904E-F3FD529A45B4}" srcOrd="0" destOrd="0" presId="urn:microsoft.com/office/officeart/2005/8/layout/orgChart1"/>
    <dgm:cxn modelId="{BDE4CD7C-4CF3-4FF5-940E-847B94738C02}" type="presParOf" srcId="{6C0D6F76-CA45-4306-8B03-41F93CDE0114}" destId="{92F4D9B4-9E78-4B38-9491-391B1EEA1087}" srcOrd="0" destOrd="0" presId="urn:microsoft.com/office/officeart/2005/8/layout/orgChart1"/>
    <dgm:cxn modelId="{5B94869E-B4DC-465D-9058-221AF60BD426}" type="presParOf" srcId="{92F4D9B4-9E78-4B38-9491-391B1EEA1087}" destId="{7D436A4D-549A-4809-9314-DE9C80ED4420}" srcOrd="0" destOrd="0" presId="urn:microsoft.com/office/officeart/2005/8/layout/orgChart1"/>
    <dgm:cxn modelId="{1FEE7EAF-703F-415F-B385-8F943404F7A7}" type="presParOf" srcId="{7D436A4D-549A-4809-9314-DE9C80ED4420}" destId="{5F210B40-DCFB-4392-9029-7DE60F3718B4}" srcOrd="0" destOrd="0" presId="urn:microsoft.com/office/officeart/2005/8/layout/orgChart1"/>
    <dgm:cxn modelId="{2961404C-D6D0-48D6-B8DA-4525163AAC75}" type="presParOf" srcId="{7D436A4D-549A-4809-9314-DE9C80ED4420}" destId="{3D5322BB-E0EF-4A02-AE5B-CBFB8782F966}" srcOrd="1" destOrd="0" presId="urn:microsoft.com/office/officeart/2005/8/layout/orgChart1"/>
    <dgm:cxn modelId="{311A1BE4-E2F5-4F7E-B70B-03F8DEF55F3A}" type="presParOf" srcId="{92F4D9B4-9E78-4B38-9491-391B1EEA1087}" destId="{1E7D496F-9456-46F4-BF32-E672F1741922}" srcOrd="1" destOrd="0" presId="urn:microsoft.com/office/officeart/2005/8/layout/orgChart1"/>
    <dgm:cxn modelId="{DE9A108F-3DAC-4EE3-B091-9C8EE5275BE7}" type="presParOf" srcId="{1E7D496F-9456-46F4-BF32-E672F1741922}" destId="{8D851326-684D-4914-ADCB-8CD28FD93E88}" srcOrd="0" destOrd="0" presId="urn:microsoft.com/office/officeart/2005/8/layout/orgChart1"/>
    <dgm:cxn modelId="{B1565B9A-1769-44E7-AFD9-6AC6424C5CB0}" type="presParOf" srcId="{1E7D496F-9456-46F4-BF32-E672F1741922}" destId="{004F153E-546C-4ABA-84C7-71EA8F2CC381}" srcOrd="1" destOrd="0" presId="urn:microsoft.com/office/officeart/2005/8/layout/orgChart1"/>
    <dgm:cxn modelId="{D667B194-7AF1-4770-87E3-3BF5ADE4656C}" type="presParOf" srcId="{004F153E-546C-4ABA-84C7-71EA8F2CC381}" destId="{03A4D41F-9001-4BFC-AC8A-38F06B6C85D4}" srcOrd="0" destOrd="0" presId="urn:microsoft.com/office/officeart/2005/8/layout/orgChart1"/>
    <dgm:cxn modelId="{969EDC60-F1C1-4508-A676-02BEE2E4302F}" type="presParOf" srcId="{03A4D41F-9001-4BFC-AC8A-38F06B6C85D4}" destId="{9A49A5D2-077F-48A9-BF6B-4F02A53173C2}" srcOrd="0" destOrd="0" presId="urn:microsoft.com/office/officeart/2005/8/layout/orgChart1"/>
    <dgm:cxn modelId="{F7EAC206-1BBE-4032-9C2F-509D3E939873}" type="presParOf" srcId="{03A4D41F-9001-4BFC-AC8A-38F06B6C85D4}" destId="{5F3C5BA3-1818-48F3-A4CD-582F4F5C191A}" srcOrd="1" destOrd="0" presId="urn:microsoft.com/office/officeart/2005/8/layout/orgChart1"/>
    <dgm:cxn modelId="{D596CCF3-D893-4104-936F-8B5951ED0A61}" type="presParOf" srcId="{004F153E-546C-4ABA-84C7-71EA8F2CC381}" destId="{63746173-8439-4BDA-9B72-0653CB4A35E6}" srcOrd="1" destOrd="0" presId="urn:microsoft.com/office/officeart/2005/8/layout/orgChart1"/>
    <dgm:cxn modelId="{40FDA96F-19F3-4CD9-90A6-D29EB8DD957F}" type="presParOf" srcId="{004F153E-546C-4ABA-84C7-71EA8F2CC381}" destId="{B34D00CF-493C-4793-B543-29E67E24E6F9}" srcOrd="2" destOrd="0" presId="urn:microsoft.com/office/officeart/2005/8/layout/orgChart1"/>
    <dgm:cxn modelId="{1967FFD6-FE23-40D7-B035-B1060B0F8AD7}" type="presParOf" srcId="{1E7D496F-9456-46F4-BF32-E672F1741922}" destId="{C3542362-D16F-4241-AFE0-FEFD86FCA82E}" srcOrd="2" destOrd="0" presId="urn:microsoft.com/office/officeart/2005/8/layout/orgChart1"/>
    <dgm:cxn modelId="{87DEBF13-42A7-4853-A124-8A520CC351F7}" type="presParOf" srcId="{1E7D496F-9456-46F4-BF32-E672F1741922}" destId="{D4A54C9A-CF69-4C95-B853-32164A053FF3}" srcOrd="3" destOrd="0" presId="urn:microsoft.com/office/officeart/2005/8/layout/orgChart1"/>
    <dgm:cxn modelId="{58E8F161-3A44-4C91-AD8A-96E73898AE0C}" type="presParOf" srcId="{D4A54C9A-CF69-4C95-B853-32164A053FF3}" destId="{72EBB767-E202-421B-B9B7-480C26150FA8}" srcOrd="0" destOrd="0" presId="urn:microsoft.com/office/officeart/2005/8/layout/orgChart1"/>
    <dgm:cxn modelId="{E6E5C626-9D63-48A4-8D1C-B823969442D8}" type="presParOf" srcId="{72EBB767-E202-421B-B9B7-480C26150FA8}" destId="{3390DFA4-D04B-460F-9915-3AFCC908314B}" srcOrd="0" destOrd="0" presId="urn:microsoft.com/office/officeart/2005/8/layout/orgChart1"/>
    <dgm:cxn modelId="{D021DE87-C48B-4455-9E63-152A6A6F2D82}" type="presParOf" srcId="{72EBB767-E202-421B-B9B7-480C26150FA8}" destId="{84A8AB55-F77A-4B9C-A95D-130B18DC69CD}" srcOrd="1" destOrd="0" presId="urn:microsoft.com/office/officeart/2005/8/layout/orgChart1"/>
    <dgm:cxn modelId="{9E58EB71-8373-4027-8AC7-DA2244E79AE7}" type="presParOf" srcId="{D4A54C9A-CF69-4C95-B853-32164A053FF3}" destId="{CB7201CE-5182-4E88-B47C-0E06EE3CE0E4}" srcOrd="1" destOrd="0" presId="urn:microsoft.com/office/officeart/2005/8/layout/orgChart1"/>
    <dgm:cxn modelId="{550B8CA8-6BB1-456D-96B2-51982068C868}" type="presParOf" srcId="{D4A54C9A-CF69-4C95-B853-32164A053FF3}" destId="{85582EA9-9113-457B-9479-C9EC324D1D8D}" srcOrd="2" destOrd="0" presId="urn:microsoft.com/office/officeart/2005/8/layout/orgChart1"/>
    <dgm:cxn modelId="{19FDBEBC-3B84-40BF-8F07-7B87B22162ED}" type="presParOf" srcId="{92F4D9B4-9E78-4B38-9491-391B1EEA1087}" destId="{1158BED5-0494-4059-9D12-39084386AAB3}" srcOrd="2" destOrd="0" presId="urn:microsoft.com/office/officeart/2005/8/layout/orgChart1"/>
    <dgm:cxn modelId="{524F8B79-070A-4D72-B353-3E39C0FAE87D}" type="presParOf" srcId="{1158BED5-0494-4059-9D12-39084386AAB3}" destId="{8352C56E-E391-40AF-904E-F3FD529A45B4}" srcOrd="0" destOrd="0" presId="urn:microsoft.com/office/officeart/2005/8/layout/orgChart1"/>
    <dgm:cxn modelId="{F5C3A2B1-FEAF-4CCC-8AC1-47562E3A19CA}" type="presParOf" srcId="{1158BED5-0494-4059-9D12-39084386AAB3}" destId="{4DA4B49F-EEA8-43FA-A1B5-7A7948C92ADA}" srcOrd="1" destOrd="0" presId="urn:microsoft.com/office/officeart/2005/8/layout/orgChart1"/>
    <dgm:cxn modelId="{3F47D141-2D8B-40C3-A898-E1CD5ED63761}" type="presParOf" srcId="{4DA4B49F-EEA8-43FA-A1B5-7A7948C92ADA}" destId="{1A176F93-51F5-4978-BB66-B96FDFD8EC77}" srcOrd="0" destOrd="0" presId="urn:microsoft.com/office/officeart/2005/8/layout/orgChart1"/>
    <dgm:cxn modelId="{D90EAE59-A4A6-41BC-8FCD-E04907418A4B}" type="presParOf" srcId="{1A176F93-51F5-4978-BB66-B96FDFD8EC77}" destId="{5C03D28C-41CB-4BA5-BB7A-F17CC5FFD636}" srcOrd="0" destOrd="0" presId="urn:microsoft.com/office/officeart/2005/8/layout/orgChart1"/>
    <dgm:cxn modelId="{9A319945-A903-4AC4-851D-9E7E2CAA9697}" type="presParOf" srcId="{1A176F93-51F5-4978-BB66-B96FDFD8EC77}" destId="{81F9A37A-77FD-4C81-85AB-80C21D7D3092}" srcOrd="1" destOrd="0" presId="urn:microsoft.com/office/officeart/2005/8/layout/orgChart1"/>
    <dgm:cxn modelId="{D4942E61-EDCB-4AB0-90F2-CCE634AB005B}" type="presParOf" srcId="{4DA4B49F-EEA8-43FA-A1B5-7A7948C92ADA}" destId="{EAF92593-2154-4AFB-B5D3-149F84186111}" srcOrd="1" destOrd="0" presId="urn:microsoft.com/office/officeart/2005/8/layout/orgChart1"/>
    <dgm:cxn modelId="{844870AD-5039-44BA-A9DB-17669600F259}" type="presParOf" srcId="{4DA4B49F-EEA8-43FA-A1B5-7A7948C92ADA}" destId="{EC3EECC9-D849-4DC4-9E48-EEC4214F6D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2C56E-E391-40AF-904E-F3FD529A45B4}">
      <dsp:nvSpPr>
        <dsp:cNvPr id="0" name=""/>
        <dsp:cNvSpPr/>
      </dsp:nvSpPr>
      <dsp:spPr>
        <a:xfrm>
          <a:off x="3984099" y="980619"/>
          <a:ext cx="1615651" cy="1123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5651" y="11230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42362-D16F-4241-AFE0-FEFD86FCA82E}">
      <dsp:nvSpPr>
        <dsp:cNvPr id="0" name=""/>
        <dsp:cNvSpPr/>
      </dsp:nvSpPr>
      <dsp:spPr>
        <a:xfrm>
          <a:off x="3984099" y="980619"/>
          <a:ext cx="1926306" cy="2473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567"/>
              </a:lnTo>
              <a:lnTo>
                <a:pt x="1926306" y="2254567"/>
              </a:lnTo>
              <a:lnTo>
                <a:pt x="1926306" y="2473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51326-684D-4914-ADCB-8CD28FD93E88}">
      <dsp:nvSpPr>
        <dsp:cNvPr id="0" name=""/>
        <dsp:cNvSpPr/>
      </dsp:nvSpPr>
      <dsp:spPr>
        <a:xfrm>
          <a:off x="2097558" y="980619"/>
          <a:ext cx="1886541" cy="2423691"/>
        </a:xfrm>
        <a:custGeom>
          <a:avLst/>
          <a:gdLst/>
          <a:ahLst/>
          <a:cxnLst/>
          <a:rect l="0" t="0" r="0" b="0"/>
          <a:pathLst>
            <a:path>
              <a:moveTo>
                <a:pt x="1886541" y="0"/>
              </a:moveTo>
              <a:lnTo>
                <a:pt x="1886541" y="2204619"/>
              </a:lnTo>
              <a:lnTo>
                <a:pt x="0" y="2204619"/>
              </a:lnTo>
              <a:lnTo>
                <a:pt x="0" y="2423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10B40-DCFB-4392-9029-7DE60F3718B4}">
      <dsp:nvSpPr>
        <dsp:cNvPr id="0" name=""/>
        <dsp:cNvSpPr/>
      </dsp:nvSpPr>
      <dsp:spPr>
        <a:xfrm>
          <a:off x="0" y="0"/>
          <a:ext cx="7968199" cy="980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Труд</a:t>
          </a:r>
          <a:r>
            <a:rPr lang="ru-RU" sz="3600" b="1" kern="1200" dirty="0" smtClean="0"/>
            <a:t> –это деятельность человека</a:t>
          </a:r>
          <a:endParaRPr lang="ru-RU" sz="3600" b="1" kern="1200" dirty="0"/>
        </a:p>
      </dsp:txBody>
      <dsp:txXfrm>
        <a:off x="0" y="0"/>
        <a:ext cx="7968199" cy="980619"/>
      </dsp:txXfrm>
    </dsp:sp>
    <dsp:sp modelId="{9A49A5D2-077F-48A9-BF6B-4F02A53173C2}">
      <dsp:nvSpPr>
        <dsp:cNvPr id="0" name=""/>
        <dsp:cNvSpPr/>
      </dsp:nvSpPr>
      <dsp:spPr>
        <a:xfrm>
          <a:off x="308312" y="3404311"/>
          <a:ext cx="3578492" cy="1703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производство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товаров и услуг</a:t>
          </a:r>
          <a:endParaRPr lang="ru-RU" sz="2400" b="1" kern="1200" dirty="0"/>
        </a:p>
      </dsp:txBody>
      <dsp:txXfrm>
        <a:off x="308312" y="3404311"/>
        <a:ext cx="3578492" cy="1703432"/>
      </dsp:txXfrm>
    </dsp:sp>
    <dsp:sp modelId="{3390DFA4-D04B-460F-9915-3AFCC908314B}">
      <dsp:nvSpPr>
        <dsp:cNvPr id="0" name=""/>
        <dsp:cNvSpPr/>
      </dsp:nvSpPr>
      <dsp:spPr>
        <a:xfrm>
          <a:off x="4157244" y="3454259"/>
          <a:ext cx="3506323" cy="17502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удовлетворение материальных потребностей</a:t>
          </a:r>
          <a:endParaRPr lang="ru-RU" sz="2400" b="1" kern="1200" dirty="0"/>
        </a:p>
      </dsp:txBody>
      <dsp:txXfrm>
        <a:off x="4157244" y="3454259"/>
        <a:ext cx="3506323" cy="1750282"/>
      </dsp:txXfrm>
    </dsp:sp>
    <dsp:sp modelId="{5C03D28C-41CB-4BA5-BB7A-F17CC5FFD636}">
      <dsp:nvSpPr>
        <dsp:cNvPr id="0" name=""/>
        <dsp:cNvSpPr/>
      </dsp:nvSpPr>
      <dsp:spPr>
        <a:xfrm>
          <a:off x="2108824" y="1768624"/>
          <a:ext cx="3490926" cy="6701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направленная на</a:t>
          </a:r>
          <a:endParaRPr lang="ru-RU" sz="2800" b="1" kern="1200" dirty="0"/>
        </a:p>
      </dsp:txBody>
      <dsp:txXfrm>
        <a:off x="2108824" y="1768624"/>
        <a:ext cx="3490926" cy="67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/>
            </a:p>
          </p:txBody>
        </p:sp>
      </p:grpSp>
      <p:sp>
        <p:nvSpPr>
          <p:cNvPr id="235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E8A8FC6-BFD7-4807-A82F-227FD01D2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8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4646-3A73-4DAE-91C4-D771E2D7B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9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FA21A-E9F6-411A-B972-B9A48E72F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6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621F1-E676-467E-8C2E-7B740CD66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83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FEB5A-3C91-4712-8939-01090E88F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46CC-DED7-475E-8090-6AB6076CC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4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D74A-6368-4C8C-AFFE-B263C662B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1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0A1D3-C7C9-47C4-9343-CF47DAC22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0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AB73C-5F17-4612-9D6A-FC8E5C0FC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9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5D8E-6AF7-4D9F-AACF-AAFD94738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8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68BDB-45CE-4C4E-A996-E9D9BF45F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9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20894-44BE-48FA-B7DF-9D997FC0B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1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2FF66-9208-4A2F-931A-0FC32F6FA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9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50ED11AE-BEC9-42F8-BE8E-B04EC1418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205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2.jpeg"/><Relationship Id="rId3" Type="http://schemas.openxmlformats.org/officeDocument/2006/relationships/image" Target="../media/image34.gif"/><Relationship Id="rId7" Type="http://schemas.openxmlformats.org/officeDocument/2006/relationships/image" Target="../media/image37.png"/><Relationship Id="rId12" Type="http://schemas.openxmlformats.org/officeDocument/2006/relationships/image" Target="../media/image42.em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gif"/><Relationship Id="rId5" Type="http://schemas.openxmlformats.org/officeDocument/2006/relationships/image" Target="../media/image31.gif"/><Relationship Id="rId10" Type="http://schemas.openxmlformats.org/officeDocument/2006/relationships/image" Target="../media/image40.jpeg"/><Relationship Id="rId4" Type="http://schemas.openxmlformats.org/officeDocument/2006/relationships/image" Target="../media/image35.gif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2.jpeg"/><Relationship Id="rId3" Type="http://schemas.openxmlformats.org/officeDocument/2006/relationships/image" Target="../media/image34.gif"/><Relationship Id="rId7" Type="http://schemas.openxmlformats.org/officeDocument/2006/relationships/image" Target="../media/image37.png"/><Relationship Id="rId12" Type="http://schemas.openxmlformats.org/officeDocument/2006/relationships/image" Target="../media/image42.em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gif"/><Relationship Id="rId5" Type="http://schemas.openxmlformats.org/officeDocument/2006/relationships/image" Target="../media/image31.gif"/><Relationship Id="rId15" Type="http://schemas.openxmlformats.org/officeDocument/2006/relationships/image" Target="../media/image44.jpeg"/><Relationship Id="rId10" Type="http://schemas.openxmlformats.org/officeDocument/2006/relationships/image" Target="../media/image40.jpeg"/><Relationship Id="rId4" Type="http://schemas.openxmlformats.org/officeDocument/2006/relationships/image" Target="../media/image35.gif"/><Relationship Id="rId9" Type="http://schemas.openxmlformats.org/officeDocument/2006/relationships/image" Target="../media/image39.png"/><Relationship Id="rId1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2.jpeg"/><Relationship Id="rId3" Type="http://schemas.openxmlformats.org/officeDocument/2006/relationships/image" Target="../media/image34.gif"/><Relationship Id="rId7" Type="http://schemas.openxmlformats.org/officeDocument/2006/relationships/image" Target="../media/image37.png"/><Relationship Id="rId12" Type="http://schemas.openxmlformats.org/officeDocument/2006/relationships/image" Target="../media/image42.em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gif"/><Relationship Id="rId5" Type="http://schemas.openxmlformats.org/officeDocument/2006/relationships/image" Target="../media/image31.gif"/><Relationship Id="rId15" Type="http://schemas.openxmlformats.org/officeDocument/2006/relationships/image" Target="../media/image46.jpeg"/><Relationship Id="rId10" Type="http://schemas.openxmlformats.org/officeDocument/2006/relationships/image" Target="../media/image40.jpeg"/><Relationship Id="rId4" Type="http://schemas.openxmlformats.org/officeDocument/2006/relationships/image" Target="../media/image35.gif"/><Relationship Id="rId9" Type="http://schemas.openxmlformats.org/officeDocument/2006/relationships/image" Target="../media/image39.png"/><Relationship Id="rId1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2.jpeg"/><Relationship Id="rId3" Type="http://schemas.openxmlformats.org/officeDocument/2006/relationships/image" Target="../media/image34.gif"/><Relationship Id="rId7" Type="http://schemas.openxmlformats.org/officeDocument/2006/relationships/image" Target="../media/image37.png"/><Relationship Id="rId12" Type="http://schemas.openxmlformats.org/officeDocument/2006/relationships/image" Target="../media/image42.em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gif"/><Relationship Id="rId5" Type="http://schemas.openxmlformats.org/officeDocument/2006/relationships/image" Target="../media/image31.gif"/><Relationship Id="rId15" Type="http://schemas.openxmlformats.org/officeDocument/2006/relationships/image" Target="../media/image10.jpg"/><Relationship Id="rId10" Type="http://schemas.openxmlformats.org/officeDocument/2006/relationships/image" Target="../media/image40.jpeg"/><Relationship Id="rId4" Type="http://schemas.openxmlformats.org/officeDocument/2006/relationships/image" Target="../media/image35.gif"/><Relationship Id="rId9" Type="http://schemas.openxmlformats.org/officeDocument/2006/relationships/image" Target="../media/image39.png"/><Relationship Id="rId1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odnoklassniki.ru/unyugan/album/54379224498185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5256212"/>
          </a:xfrm>
        </p:spPr>
        <p:txBody>
          <a:bodyPr/>
          <a:lstStyle/>
          <a:p>
            <a:pPr algn="ctr" eaLnBrk="1" hangingPunct="1"/>
            <a:r>
              <a:rPr lang="ru-RU" altLang="ru-RU" sz="5200" b="1" smtClean="0">
                <a:solidFill>
                  <a:schemeClr val="tx1"/>
                </a:solidFill>
              </a:rPr>
              <a:t>ТРУД </a:t>
            </a:r>
            <a:br>
              <a:rPr lang="ru-RU" altLang="ru-RU" sz="5200" b="1" smtClean="0">
                <a:solidFill>
                  <a:schemeClr val="tx1"/>
                </a:solidFill>
              </a:rPr>
            </a:br>
            <a:r>
              <a:rPr lang="ru-RU" altLang="ru-RU" sz="5200" b="1" smtClean="0">
                <a:solidFill>
                  <a:schemeClr val="tx1"/>
                </a:solidFill>
              </a:rPr>
              <a:t>И ОБРАЗ ЖИЗНИ ЛЮДЕЙ</a:t>
            </a:r>
            <a:br>
              <a:rPr lang="ru-RU" altLang="ru-RU" sz="5200" b="1" smtClean="0">
                <a:solidFill>
                  <a:schemeClr val="tx1"/>
                </a:solidFill>
              </a:rPr>
            </a:br>
            <a:r>
              <a:rPr lang="ru-RU" altLang="ru-RU" sz="4800" b="1" smtClean="0">
                <a:solidFill>
                  <a:schemeClr val="tx1"/>
                </a:solidFill>
              </a:rPr>
              <a:t/>
            </a:r>
            <a:br>
              <a:rPr lang="ru-RU" altLang="ru-RU" sz="4800" b="1" smtClean="0">
                <a:solidFill>
                  <a:schemeClr val="tx1"/>
                </a:solidFill>
              </a:rPr>
            </a:br>
            <a:endParaRPr lang="ru-RU" altLang="ru-RU" sz="4800" b="1" smtClean="0">
              <a:solidFill>
                <a:schemeClr val="tx1"/>
              </a:solidFill>
            </a:endParaRPr>
          </a:p>
        </p:txBody>
      </p:sp>
      <p:pic>
        <p:nvPicPr>
          <p:cNvPr id="4099" name="Picture 8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1558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92150"/>
            <a:ext cx="239236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C:\Documents and Settings\comp4\Рабочий стол\clipart в класс\Профессия\00001 (40)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171926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C:\Documents and Settings\comp4\Рабочий стол\clipart в класс\Профессия\00001 (36)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97413"/>
            <a:ext cx="21526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 descr="C:\Documents and Settings\comp4\Рабочий стол\clipart в класс\Профессия\00001 (97)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978275"/>
            <a:ext cx="17272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016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+mn-lt"/>
              </a:rPr>
              <a:t>Каким бывает труд?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3492500" y="1557338"/>
            <a:ext cx="2305050" cy="1512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smtClean="0">
                <a:latin typeface="+mn-lt"/>
              </a:rPr>
              <a:t>Труд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6877050" y="2205038"/>
            <a:ext cx="208915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smtClean="0">
                <a:latin typeface="+mn-lt"/>
              </a:rPr>
              <a:t>Индивидуальный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323850" y="2205038"/>
            <a:ext cx="2232025" cy="1347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smtClean="0">
                <a:latin typeface="+mn-lt"/>
              </a:rPr>
              <a:t>Коллективный</a:t>
            </a:r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 flipH="1">
            <a:off x="2627313" y="1844675"/>
            <a:ext cx="1728787" cy="857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84" y="9828"/>
                </a:moveTo>
                <a:cubicBezTo>
                  <a:pt x="15834" y="7888"/>
                  <a:pt x="14468" y="6286"/>
                  <a:pt x="12608" y="5635"/>
                </a:cubicBezTo>
                <a:lnTo>
                  <a:pt x="14369" y="606"/>
                </a:lnTo>
                <a:cubicBezTo>
                  <a:pt x="18040" y="1892"/>
                  <a:pt x="20737" y="5053"/>
                  <a:pt x="21428" y="8881"/>
                </a:cubicBezTo>
                <a:lnTo>
                  <a:pt x="24085" y="8401"/>
                </a:lnTo>
                <a:lnTo>
                  <a:pt x="19759" y="14633"/>
                </a:lnTo>
                <a:lnTo>
                  <a:pt x="13527" y="10307"/>
                </a:lnTo>
                <a:lnTo>
                  <a:pt x="16184" y="982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 flipH="1">
            <a:off x="179388" y="3429000"/>
            <a:ext cx="1152525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94"/>
                  <a:pt x="15652" y="8045"/>
                  <a:pt x="14673" y="7037"/>
                </a:cubicBezTo>
                <a:lnTo>
                  <a:pt x="18546" y="3274"/>
                </a:lnTo>
                <a:cubicBezTo>
                  <a:pt x="20504" y="5290"/>
                  <a:pt x="21599" y="798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4932363" y="1916113"/>
            <a:ext cx="1655762" cy="865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84" y="9828"/>
                </a:moveTo>
                <a:cubicBezTo>
                  <a:pt x="15834" y="7888"/>
                  <a:pt x="14468" y="6286"/>
                  <a:pt x="12608" y="5635"/>
                </a:cubicBezTo>
                <a:lnTo>
                  <a:pt x="14369" y="606"/>
                </a:lnTo>
                <a:cubicBezTo>
                  <a:pt x="18040" y="1892"/>
                  <a:pt x="20737" y="5053"/>
                  <a:pt x="21428" y="8881"/>
                </a:cubicBezTo>
                <a:lnTo>
                  <a:pt x="24085" y="8401"/>
                </a:lnTo>
                <a:lnTo>
                  <a:pt x="19759" y="14633"/>
                </a:lnTo>
                <a:lnTo>
                  <a:pt x="13527" y="10307"/>
                </a:lnTo>
                <a:lnTo>
                  <a:pt x="16184" y="982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7667625" y="3429000"/>
            <a:ext cx="1008063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94"/>
                  <a:pt x="15652" y="8045"/>
                  <a:pt x="14673" y="7037"/>
                </a:cubicBezTo>
                <a:lnTo>
                  <a:pt x="18546" y="3274"/>
                </a:lnTo>
                <a:cubicBezTo>
                  <a:pt x="20504" y="5290"/>
                  <a:pt x="21599" y="798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75" y="3752850"/>
            <a:ext cx="1907118" cy="286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3806975"/>
            <a:ext cx="3789419" cy="284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-100013"/>
            <a:ext cx="8229600" cy="1371601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tx1"/>
                </a:solidFill>
              </a:rPr>
              <a:t>Игра «Путаница»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2708275"/>
            <a:ext cx="82804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Профессии:</a:t>
            </a:r>
          </a:p>
          <a:p>
            <a:pPr algn="just">
              <a:defRPr/>
            </a:pPr>
            <a:r>
              <a:rPr lang="ru-RU" sz="3600" dirty="0"/>
              <a:t> врач, шахтер, машинист, пианист, хлебороб, оперный артист, плотник, токарь, учитель, сталевар, животно­вод, швея, летчик, менеджер, ученый, шофер, военный, химик, газосварщик, физик.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539750" y="1341438"/>
            <a:ext cx="87995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 dirty="0">
                <a:solidFill>
                  <a:srgbClr val="0033CC"/>
                </a:solidFill>
              </a:rPr>
              <a:t>Перед вами спи­сок профессий людей, которые заняты умственным и физическим трудом.</a:t>
            </a:r>
          </a:p>
          <a:p>
            <a:pPr eaLnBrk="1" hangingPunct="1"/>
            <a:r>
              <a:rPr lang="ru-RU" altLang="ru-RU" sz="2400" b="1" i="1" dirty="0">
                <a:solidFill>
                  <a:srgbClr val="0033CC"/>
                </a:solidFill>
              </a:rPr>
              <a:t> Вам необходимо правильно классифицировать профессии.</a:t>
            </a:r>
          </a:p>
          <a:p>
            <a:pPr eaLnBrk="1" hangingPunct="1"/>
            <a:endParaRPr lang="ru-RU" altLang="ru-RU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51204"/>
              </p:ext>
            </p:extLst>
          </p:nvPr>
        </p:nvGraphicFramePr>
        <p:xfrm>
          <a:off x="1403648" y="764704"/>
          <a:ext cx="6096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физический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умственный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шахтер</a:t>
                      </a:r>
                    </a:p>
                    <a:p>
                      <a:r>
                        <a:rPr lang="ru-RU" sz="2800" dirty="0" smtClean="0"/>
                        <a:t>машинист</a:t>
                      </a:r>
                    </a:p>
                    <a:p>
                      <a:r>
                        <a:rPr lang="ru-RU" sz="2800" dirty="0" smtClean="0"/>
                        <a:t>хлебороб</a:t>
                      </a:r>
                    </a:p>
                    <a:p>
                      <a:r>
                        <a:rPr lang="ru-RU" sz="2800" dirty="0" smtClean="0"/>
                        <a:t>плотник</a:t>
                      </a:r>
                    </a:p>
                    <a:p>
                      <a:r>
                        <a:rPr lang="ru-RU" sz="2800" dirty="0" smtClean="0"/>
                        <a:t>токарь</a:t>
                      </a:r>
                    </a:p>
                    <a:p>
                      <a:r>
                        <a:rPr lang="ru-RU" sz="2800" dirty="0" smtClean="0"/>
                        <a:t>сталевар</a:t>
                      </a:r>
                    </a:p>
                    <a:p>
                      <a:r>
                        <a:rPr lang="ru-RU" sz="2800" dirty="0" smtClean="0"/>
                        <a:t>военный</a:t>
                      </a:r>
                    </a:p>
                    <a:p>
                      <a:r>
                        <a:rPr lang="ru-RU" sz="2800" dirty="0" smtClean="0"/>
                        <a:t>животно­вод</a:t>
                      </a:r>
                    </a:p>
                    <a:p>
                      <a:r>
                        <a:rPr lang="ru-RU" sz="2800" dirty="0" smtClean="0"/>
                        <a:t>швея</a:t>
                      </a:r>
                    </a:p>
                    <a:p>
                      <a:r>
                        <a:rPr lang="ru-RU" sz="2800" dirty="0" smtClean="0"/>
                        <a:t>летчик</a:t>
                      </a:r>
                    </a:p>
                    <a:p>
                      <a:r>
                        <a:rPr lang="ru-RU" sz="2800" dirty="0" smtClean="0"/>
                        <a:t>шофер</a:t>
                      </a:r>
                    </a:p>
                    <a:p>
                      <a:r>
                        <a:rPr lang="ru-RU" sz="2800" dirty="0" smtClean="0"/>
                        <a:t>газосварщик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врач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пианист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оперный артист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учитель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менеджер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ученый,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военный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химик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летчик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физик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chemeClr val="tx1"/>
                </a:solidFill>
              </a:rPr>
              <a:t>Документы, необходимые при поступлении на работу: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Паспорт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                                               Трудовая книжка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Страховое свидетельство государственного пенсионного страхования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Военный билет (при наличии)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                                                                             Документ об образовании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33600"/>
            <a:ext cx="1079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1584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1381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13325"/>
            <a:ext cx="20161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300663"/>
            <a:ext cx="178435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rgbClr val="0033CC"/>
                </a:solidFill>
              </a:rPr>
              <a:t>Трудовой Договор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     В данном документе определены права и обязанности сторон, также рассмотрены причины и правила расторжения трудового договора (при увольнении сотрудника)</a:t>
            </a:r>
          </a:p>
        </p:txBody>
      </p:sp>
      <p:pic>
        <p:nvPicPr>
          <p:cNvPr id="18436" name="Picture 6" descr="trudovoy-dogovor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05038"/>
            <a:ext cx="4038600" cy="3638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rgbClr val="0033CC"/>
                </a:solidFill>
              </a:rPr>
              <a:t>Трудовая книжка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  В данном документе прописывается дата приема на работу, место работы, должность, номер приказа о принятии на работу, увольнении</a:t>
            </a:r>
          </a:p>
        </p:txBody>
      </p:sp>
      <p:pic>
        <p:nvPicPr>
          <p:cNvPr id="19460" name="Picture 6" descr="b1bcede280e402cf61c3f3406fb96eef_60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44675"/>
            <a:ext cx="4038600" cy="424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7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1187624" y="1124744"/>
            <a:ext cx="7129462" cy="38163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Разнообразный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Мир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профессий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34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24400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5" descr="7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6" descr="7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8"/>
          <p:cNvSpPr>
            <a:spLocks noGrp="1" noChangeArrowheads="1"/>
          </p:cNvSpPr>
          <p:nvPr>
            <p:ph type="title"/>
          </p:nvPr>
        </p:nvSpPr>
        <p:spPr>
          <a:xfrm>
            <a:off x="582613" y="188913"/>
            <a:ext cx="8229600" cy="1143000"/>
          </a:xfrm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4000" smtClean="0"/>
              <a:t>Переставьте буквы и получи название профессии</a:t>
            </a:r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87338" y="1666875"/>
            <a:ext cx="8569325" cy="5445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400" b="1" smtClean="0">
                <a:solidFill>
                  <a:srgbClr val="FF00FF"/>
                </a:solidFill>
              </a:rPr>
              <a:t>РВАЧ</a:t>
            </a:r>
            <a:r>
              <a:rPr lang="ru-RU" altLang="ru-RU" b="1" smtClean="0">
                <a:solidFill>
                  <a:srgbClr val="FF00FF"/>
                </a:solidFill>
              </a:rPr>
              <a:t> </a:t>
            </a:r>
            <a:r>
              <a:rPr lang="ru-RU" altLang="ru-RU" smtClean="0"/>
              <a:t>               В- - -        </a:t>
            </a:r>
            <a:r>
              <a:rPr lang="ru-RU" altLang="ru-RU" b="1" smtClean="0"/>
              <a:t>(медицинский работник)</a:t>
            </a:r>
          </a:p>
          <a:p>
            <a:pPr eaLnBrk="1" hangingPunct="1">
              <a:buFontTx/>
              <a:buNone/>
            </a:pPr>
            <a:endParaRPr lang="ru-RU" altLang="ru-RU" b="1" smtClean="0"/>
          </a:p>
          <a:p>
            <a:pPr eaLnBrk="1" hangingPunct="1">
              <a:buFontTx/>
              <a:buNone/>
            </a:pPr>
            <a:r>
              <a:rPr lang="ru-RU" altLang="ru-RU" sz="4400" b="1" smtClean="0">
                <a:solidFill>
                  <a:srgbClr val="FF00FF"/>
                </a:solidFill>
              </a:rPr>
              <a:t>СОПЛО</a:t>
            </a:r>
            <a:r>
              <a:rPr lang="ru-RU" altLang="ru-RU" sz="4400" b="1" smtClean="0"/>
              <a:t> </a:t>
            </a:r>
            <a:r>
              <a:rPr lang="ru-RU" altLang="ru-RU" b="1" smtClean="0"/>
              <a:t> </a:t>
            </a:r>
            <a:r>
              <a:rPr lang="ru-RU" altLang="ru-RU" smtClean="0"/>
              <a:t>                    П- - - - </a:t>
            </a:r>
            <a:r>
              <a:rPr lang="ru-RU" altLang="ru-RU" sz="2800" b="1" smtClean="0"/>
              <a:t>(дипломатический представитель)</a:t>
            </a:r>
          </a:p>
          <a:p>
            <a:pPr eaLnBrk="1" hangingPunct="1">
              <a:buFontTx/>
              <a:buNone/>
            </a:pPr>
            <a:endParaRPr lang="ru-RU" altLang="ru-RU" sz="2800" b="1" smtClean="0"/>
          </a:p>
          <a:p>
            <a:pPr eaLnBrk="1" hangingPunct="1">
              <a:buFontTx/>
              <a:buNone/>
            </a:pPr>
            <a:r>
              <a:rPr lang="ru-RU" altLang="ru-RU" sz="3600" b="1" smtClean="0">
                <a:solidFill>
                  <a:srgbClr val="FF00FF"/>
                </a:solidFill>
              </a:rPr>
              <a:t>ТЁРКА</a:t>
            </a:r>
            <a:r>
              <a:rPr lang="ru-RU" altLang="ru-RU" sz="3600" smtClean="0"/>
              <a:t> </a:t>
            </a:r>
            <a:r>
              <a:rPr lang="ru-RU" altLang="ru-RU" sz="2800" smtClean="0"/>
              <a:t>       </a:t>
            </a:r>
            <a:r>
              <a:rPr lang="ru-RU" altLang="ru-RU" b="1" smtClean="0"/>
              <a:t>(театральная и кинематографическая профессия)</a:t>
            </a:r>
          </a:p>
          <a:p>
            <a:pPr eaLnBrk="1" hangingPunct="1">
              <a:buFontTx/>
              <a:buNone/>
            </a:pPr>
            <a:endParaRPr lang="ru-RU" altLang="ru-RU" b="1" smtClean="0"/>
          </a:p>
        </p:txBody>
      </p:sp>
      <p:sp>
        <p:nvSpPr>
          <p:cNvPr id="21511" name="AutoShape 20"/>
          <p:cNvSpPr>
            <a:spLocks noChangeArrowheads="1"/>
          </p:cNvSpPr>
          <p:nvPr/>
        </p:nvSpPr>
        <p:spPr bwMode="auto">
          <a:xfrm>
            <a:off x="2617788" y="1922463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1512" name="AutoShape 23"/>
          <p:cNvSpPr>
            <a:spLocks noChangeArrowheads="1"/>
          </p:cNvSpPr>
          <p:nvPr/>
        </p:nvSpPr>
        <p:spPr bwMode="auto">
          <a:xfrm>
            <a:off x="2981325" y="3860800"/>
            <a:ext cx="649288" cy="215900"/>
          </a:xfrm>
          <a:prstGeom prst="rightArrow">
            <a:avLst>
              <a:gd name="adj1" fmla="val 50000"/>
              <a:gd name="adj2" fmla="val 7518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1513" name="AutoShape 25"/>
          <p:cNvSpPr>
            <a:spLocks noChangeArrowheads="1"/>
          </p:cNvSpPr>
          <p:nvPr/>
        </p:nvSpPr>
        <p:spPr bwMode="auto">
          <a:xfrm>
            <a:off x="2124075" y="5516563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7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8775" y="438150"/>
            <a:ext cx="79486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3600" b="1" dirty="0" smtClean="0">
                <a:solidFill>
                  <a:srgbClr val="FF00FF"/>
                </a:solidFill>
                <a:latin typeface="+mj-lt"/>
              </a:rPr>
              <a:t>ТРАВИНКА</a:t>
            </a:r>
            <a:r>
              <a:rPr lang="ru-RU" altLang="ru-RU" sz="3600" dirty="0" smtClean="0">
                <a:latin typeface="+mj-lt"/>
              </a:rPr>
              <a:t>         (</a:t>
            </a:r>
            <a:r>
              <a:rPr lang="ru-RU" altLang="ru-RU" sz="3600" b="1" dirty="0" smtClean="0">
                <a:latin typeface="+mj-lt"/>
              </a:rPr>
              <a:t>продавец старины)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2349500"/>
            <a:ext cx="849788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3200" b="1" dirty="0" smtClean="0">
                <a:solidFill>
                  <a:srgbClr val="FF00FF"/>
                </a:solidFill>
                <a:latin typeface="+mj-lt"/>
              </a:rPr>
              <a:t>СТАРИНА</a:t>
            </a:r>
            <a:r>
              <a:rPr lang="ru-RU" altLang="ru-RU" sz="3200" dirty="0" smtClean="0">
                <a:solidFill>
                  <a:srgbClr val="FF00FF"/>
                </a:solidFill>
                <a:latin typeface="+mj-lt"/>
              </a:rPr>
              <a:t>  </a:t>
            </a:r>
            <a:r>
              <a:rPr lang="ru-RU" altLang="ru-RU" sz="3200" dirty="0" smtClean="0">
                <a:latin typeface="+mj-lt"/>
              </a:rPr>
              <a:t>     (м</a:t>
            </a:r>
            <a:r>
              <a:rPr lang="ru-RU" altLang="ru-RU" sz="3200" b="1" dirty="0" smtClean="0">
                <a:latin typeface="+mj-lt"/>
              </a:rPr>
              <a:t>ладший медицинский 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3200" b="1" dirty="0" smtClean="0">
                <a:latin typeface="+mj-lt"/>
              </a:rPr>
              <a:t>                        работник)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288" y="5084763"/>
            <a:ext cx="84978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3200" b="1" dirty="0" smtClean="0">
                <a:solidFill>
                  <a:srgbClr val="FF00FF"/>
                </a:solidFill>
                <a:latin typeface="+mj-lt"/>
              </a:rPr>
              <a:t>МАРЛЯ</a:t>
            </a:r>
            <a:r>
              <a:rPr lang="ru-RU" altLang="ru-RU" sz="3200" b="1" dirty="0" smtClean="0">
                <a:latin typeface="+mj-lt"/>
              </a:rPr>
              <a:t> </a:t>
            </a:r>
            <a:r>
              <a:rPr lang="ru-RU" altLang="ru-RU" sz="3200" dirty="0" smtClean="0">
                <a:latin typeface="+mj-lt"/>
              </a:rPr>
              <a:t>             </a:t>
            </a:r>
            <a:r>
              <a:rPr lang="ru-RU" altLang="ru-RU" sz="3200" b="1" dirty="0" smtClean="0">
                <a:latin typeface="+mj-lt"/>
              </a:rPr>
              <a:t>(«разноцветный»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3200" b="1" dirty="0" smtClean="0">
                <a:latin typeface="+mj-lt"/>
              </a:rPr>
              <a:t>                             рабочий)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ru-RU" altLang="ru-RU" sz="3200" b="1" dirty="0" smtClean="0">
              <a:latin typeface="+mj-lt"/>
            </a:endParaRPr>
          </a:p>
        </p:txBody>
      </p:sp>
      <p:sp>
        <p:nvSpPr>
          <p:cNvPr id="22534" name="AutoShape 20"/>
          <p:cNvSpPr>
            <a:spLocks noChangeArrowheads="1"/>
          </p:cNvSpPr>
          <p:nvPr/>
        </p:nvSpPr>
        <p:spPr bwMode="auto">
          <a:xfrm>
            <a:off x="3248025" y="51435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2535" name="AutoShape 20"/>
          <p:cNvSpPr>
            <a:spLocks noChangeArrowheads="1"/>
          </p:cNvSpPr>
          <p:nvPr/>
        </p:nvSpPr>
        <p:spPr bwMode="auto">
          <a:xfrm>
            <a:off x="2486025" y="238601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2536" name="AutoShape 20"/>
          <p:cNvSpPr>
            <a:spLocks noChangeArrowheads="1"/>
          </p:cNvSpPr>
          <p:nvPr/>
        </p:nvSpPr>
        <p:spPr bwMode="auto">
          <a:xfrm>
            <a:off x="2189163" y="517207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4" descr="9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71738"/>
            <a:ext cx="152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97200"/>
            <a:ext cx="828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24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685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3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24400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1194168108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904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crow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41888"/>
            <a:ext cx="20764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day_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65625"/>
            <a:ext cx="1676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is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657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metho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895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teache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16573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Рисунок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20351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7б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7б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50825" y="1484313"/>
            <a:ext cx="856932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latin typeface="Arial" charset="0"/>
              </a:rPr>
              <a:t>риск + пачка – женщина музыкант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250825" y="3644900"/>
            <a:ext cx="85693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latin typeface="Arial" charset="0"/>
              </a:rPr>
              <a:t>ад+ министр+ рота = руководитель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79388" y="5589588"/>
            <a:ext cx="87137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latin typeface="Arial" charset="0"/>
              </a:rPr>
              <a:t>банщик+ раба= ударная профессия</a:t>
            </a: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3059113" y="836613"/>
            <a:ext cx="4897437" cy="576262"/>
          </a:xfrm>
          <a:prstGeom prst="wedgeRoundRectCallout">
            <a:avLst>
              <a:gd name="adj1" fmla="val -43745"/>
              <a:gd name="adj2" fmla="val 174792"/>
              <a:gd name="adj3" fmla="val 16667"/>
            </a:avLst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latin typeface="Arial" charset="0"/>
              </a:rPr>
              <a:t>скрипачка</a:t>
            </a:r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2339975" y="2924175"/>
            <a:ext cx="5184775" cy="649288"/>
          </a:xfrm>
          <a:prstGeom prst="wedgeRoundRectCallout">
            <a:avLst>
              <a:gd name="adj1" fmla="val -43755"/>
              <a:gd name="adj2" fmla="val 11430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latin typeface="Arial" charset="0"/>
              </a:rPr>
              <a:t>администратор</a:t>
            </a:r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2268538" y="4941888"/>
            <a:ext cx="4535487" cy="71913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latin typeface="Arial" charset="0"/>
              </a:rPr>
              <a:t>барабанщик</a:t>
            </a:r>
          </a:p>
        </p:txBody>
      </p:sp>
      <p:pic>
        <p:nvPicPr>
          <p:cNvPr id="23575" name="Picture 27" descr="24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685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nimBg="1"/>
      <p:bldP spid="16409" grpId="0" animBg="1"/>
      <p:bldP spid="164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1. Что такое труд и каким он бывает?</a:t>
            </a:r>
          </a:p>
          <a:p>
            <a:r>
              <a:rPr lang="ru-RU" altLang="ru-RU" smtClean="0"/>
              <a:t>2. Разнообразный мир профессий.</a:t>
            </a:r>
          </a:p>
          <a:p>
            <a:r>
              <a:rPr lang="ru-RU" altLang="ru-RU" smtClean="0"/>
              <a:t>3. Труд и образ жизни людей.</a:t>
            </a:r>
          </a:p>
        </p:txBody>
      </p:sp>
      <p:pic>
        <p:nvPicPr>
          <p:cNvPr id="2050" name="Picture 2" descr="D:\Мои документы\ФОТО ДИМЫ ВСЕ\фото дима папа работа\DSC00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52362"/>
            <a:ext cx="3947084" cy="3157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79" name="Rectangle 1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0" name="Picture 4" descr="9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71738"/>
            <a:ext cx="152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97200"/>
            <a:ext cx="828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24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685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3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24400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1194168108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904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crow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41888"/>
            <a:ext cx="20764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day_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65625"/>
            <a:ext cx="1676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is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657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metho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895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teache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16573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Рисунок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20351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7б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7б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Text Box 19"/>
          <p:cNvSpPr txBox="1">
            <a:spLocks noChangeArrowheads="1"/>
          </p:cNvSpPr>
          <p:nvPr/>
        </p:nvSpPr>
        <p:spPr bwMode="auto">
          <a:xfrm>
            <a:off x="323850" y="1171575"/>
            <a:ext cx="8820150" cy="2124075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400" b="1" smtClean="0">
                <a:latin typeface="+mn-lt"/>
              </a:rPr>
              <a:t>Не только плоский чемоданчик для бумаг и книг, но и специалист в области внешних отношений.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346325" y="4591050"/>
            <a:ext cx="4895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000" b="1" dirty="0" smtClean="0">
                <a:latin typeface="+mj-lt"/>
              </a:rPr>
              <a:t>Дипломат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6" y="3871391"/>
            <a:ext cx="3137421" cy="25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77" y="3463925"/>
            <a:ext cx="2060372" cy="309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4" name="Picture 4" descr="9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71738"/>
            <a:ext cx="152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97200"/>
            <a:ext cx="828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24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685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3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24400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1194168108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904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crow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41888"/>
            <a:ext cx="20764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day_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65625"/>
            <a:ext cx="1676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is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657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metho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895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teache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16573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Рисунок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20351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7б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7б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755650" y="1125538"/>
            <a:ext cx="7920038" cy="29527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latin typeface="+mn-lt"/>
              </a:rPr>
              <a:t>Не только</a:t>
            </a:r>
          </a:p>
          <a:p>
            <a:pPr algn="ctr" eaLnBrk="1" hangingPunct="1">
              <a:defRPr/>
            </a:pPr>
            <a:r>
              <a:rPr lang="ru-RU" altLang="ru-RU" sz="3200" b="1" dirty="0" smtClean="0">
                <a:latin typeface="+mn-lt"/>
              </a:rPr>
              <a:t>один из двух стеклоочистителей</a:t>
            </a:r>
          </a:p>
          <a:p>
            <a:pPr algn="ctr" eaLnBrk="1" hangingPunct="1">
              <a:defRPr/>
            </a:pPr>
            <a:r>
              <a:rPr lang="ru-RU" altLang="ru-RU" sz="3200" b="1" dirty="0" smtClean="0">
                <a:latin typeface="+mn-lt"/>
              </a:rPr>
              <a:t>автомобиля, но и профессия, </a:t>
            </a:r>
          </a:p>
          <a:p>
            <a:pPr algn="ctr" eaLnBrk="1" hangingPunct="1">
              <a:defRPr/>
            </a:pPr>
            <a:r>
              <a:rPr lang="ru-RU" altLang="ru-RU" sz="3200" b="1" dirty="0" smtClean="0">
                <a:latin typeface="+mn-lt"/>
              </a:rPr>
              <a:t>отвечающая за порядок </a:t>
            </a:r>
          </a:p>
          <a:p>
            <a:pPr algn="ctr" eaLnBrk="1" hangingPunct="1">
              <a:defRPr/>
            </a:pPr>
            <a:r>
              <a:rPr lang="ru-RU" altLang="ru-RU" sz="3200" b="1" dirty="0" smtClean="0">
                <a:latin typeface="+mn-lt"/>
              </a:rPr>
              <a:t>и чистоту во дворе и на улице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722438" y="4554538"/>
            <a:ext cx="532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 smtClean="0">
                <a:latin typeface="+mn-lt"/>
              </a:rPr>
              <a:t>дворник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3" y="4124394"/>
            <a:ext cx="3644812" cy="273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8" y="4197681"/>
            <a:ext cx="3340527" cy="268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8" name="Picture 4" descr="9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71738"/>
            <a:ext cx="152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97200"/>
            <a:ext cx="828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24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685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3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24400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1194168108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904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crow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41888"/>
            <a:ext cx="20764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day_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65625"/>
            <a:ext cx="1676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is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657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metho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895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teache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16573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Рисунок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20351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7б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7б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031875" y="765175"/>
            <a:ext cx="7343775" cy="28956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 smtClean="0">
                <a:latin typeface="+mn-lt"/>
              </a:rPr>
              <a:t>Не только детская игра, включающая в себя набор деталей, но и работник, занимающийся разработкой новых устройств и изделий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304925" y="4386263"/>
            <a:ext cx="5905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 smtClean="0">
                <a:latin typeface="+mj-lt"/>
              </a:rPr>
              <a:t>конструктор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427">
            <a:off x="8775" y="4409605"/>
            <a:ext cx="3140673" cy="235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3">
            <a:off x="5460045" y="4270811"/>
            <a:ext cx="3449960" cy="238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35013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/>
              <a:t>Домашнее задание: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196975"/>
            <a:ext cx="8964613" cy="489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smtClean="0"/>
              <a:t>1. Прочитать § 4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smtClean="0"/>
              <a:t>2. Выполнить задание на выбор: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smtClean="0"/>
              <a:t>Подготовить презентацию на тему «Моя будущая профессия».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smtClean="0"/>
              <a:t>Приготовить сообщение «В мире профессий».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smtClean="0"/>
              <a:t>Составить письмо-совет своему другу о выборе профессии.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>
          <a:xfrm>
            <a:off x="395536" y="476672"/>
            <a:ext cx="8229600" cy="3477875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4400" b="1" i="1" dirty="0">
                <a:latin typeface="+mn-lt"/>
              </a:rPr>
              <a:t>В мире слов разнообразных, </a:t>
            </a:r>
            <a:br>
              <a:rPr lang="ru-RU" altLang="ru-RU" sz="4400" b="1" i="1" dirty="0">
                <a:latin typeface="+mn-lt"/>
              </a:rPr>
            </a:br>
            <a:r>
              <a:rPr lang="ru-RU" altLang="ru-RU" sz="4400" b="1" i="1" dirty="0">
                <a:latin typeface="+mn-lt"/>
              </a:rPr>
              <a:t>Что блестят горят и жгут, -</a:t>
            </a:r>
            <a:br>
              <a:rPr lang="ru-RU" altLang="ru-RU" sz="4400" b="1" i="1" dirty="0">
                <a:latin typeface="+mn-lt"/>
              </a:rPr>
            </a:br>
            <a:r>
              <a:rPr lang="ru-RU" altLang="ru-RU" sz="4400" b="1" i="1" dirty="0">
                <a:latin typeface="+mn-lt"/>
              </a:rPr>
              <a:t>Золотых, стальных, алмазных, </a:t>
            </a:r>
            <a:br>
              <a:rPr lang="ru-RU" altLang="ru-RU" sz="4400" b="1" i="1" dirty="0">
                <a:latin typeface="+mn-lt"/>
              </a:rPr>
            </a:br>
            <a:r>
              <a:rPr lang="ru-RU" altLang="ru-RU" sz="4400" b="1" i="1" dirty="0">
                <a:latin typeface="+mn-lt"/>
              </a:rPr>
              <a:t>Нет священней слова</a:t>
            </a:r>
            <a:r>
              <a:rPr lang="ru-RU" altLang="ru-RU" sz="4400" b="1" i="1" dirty="0" smtClean="0">
                <a:latin typeface="+mn-lt"/>
              </a:rPr>
              <a:t>: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4400" b="1" i="1" dirty="0" smtClean="0">
                <a:latin typeface="+mn-lt"/>
              </a:rPr>
              <a:t> </a:t>
            </a:r>
            <a:r>
              <a:rPr lang="ru-RU" altLang="ru-RU" sz="4400" b="1" i="1" u="sng" dirty="0">
                <a:solidFill>
                  <a:srgbClr val="FF0000"/>
                </a:solidFill>
                <a:latin typeface="+mn-lt"/>
              </a:rPr>
              <a:t>«труд»!</a:t>
            </a:r>
          </a:p>
        </p:txBody>
      </p:sp>
      <p:pic>
        <p:nvPicPr>
          <p:cNvPr id="1026" name="Picture 2" descr="D:\Мои документы\ФОТО ДИМЫ ВСЕ\ФOTO ДИМА КОЛЕТ ДРОВА\IMG_20130622_1259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5647"/>
          <a:stretch/>
        </p:blipFill>
        <p:spPr bwMode="auto">
          <a:xfrm>
            <a:off x="6300192" y="3566943"/>
            <a:ext cx="2664296" cy="3261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675" y="3552468"/>
            <a:ext cx="3125196" cy="297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28543767"/>
              </p:ext>
            </p:extLst>
          </p:nvPr>
        </p:nvGraphicFramePr>
        <p:xfrm>
          <a:off x="944960" y="1606178"/>
          <a:ext cx="7968208" cy="525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3568" y="-21989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800" b="1" kern="0" dirty="0" smtClean="0">
                <a:solidFill>
                  <a:schemeClr val="tx1"/>
                </a:solidFill>
                <a:latin typeface="+mn-lt"/>
              </a:rPr>
              <a:t>Что такое труд?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106648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31797"/>
            <a:ext cx="2808312" cy="205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692150"/>
          <a:ext cx="8208962" cy="5976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98"/>
                <a:gridCol w="3960464"/>
              </a:tblGrid>
              <a:tr h="71787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Физический труд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Умственный труд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5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Преимущественно ручной труд, который осуществляется главным образом с помощью физической силы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Преимущественно интеллекту­альный труд, который осуществ­ляется главным образом с помо­щью умственных усилий человека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67" y="414749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43" y="398547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28575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altLang="ru-RU" sz="5400" b="1" smtClean="0">
                <a:solidFill>
                  <a:schemeClr val="tx1"/>
                </a:solidFill>
              </a:rPr>
              <a:t>Каким бывает труд?</a:t>
            </a:r>
          </a:p>
        </p:txBody>
      </p:sp>
      <p:sp>
        <p:nvSpPr>
          <p:cNvPr id="1030" name="AutoShape 18"/>
          <p:cNvSpPr>
            <a:spLocks noChangeArrowheads="1"/>
          </p:cNvSpPr>
          <p:nvPr/>
        </p:nvSpPr>
        <p:spPr bwMode="auto">
          <a:xfrm>
            <a:off x="3492500" y="1354138"/>
            <a:ext cx="2305050" cy="1512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dirty="0" smtClean="0">
                <a:latin typeface="+mn-lt"/>
              </a:rPr>
              <a:t>Труд</a:t>
            </a:r>
          </a:p>
        </p:txBody>
      </p:sp>
      <p:sp>
        <p:nvSpPr>
          <p:cNvPr id="1031" name="AutoShape 20"/>
          <p:cNvSpPr>
            <a:spLocks noChangeArrowheads="1"/>
          </p:cNvSpPr>
          <p:nvPr/>
        </p:nvSpPr>
        <p:spPr bwMode="auto">
          <a:xfrm>
            <a:off x="458788" y="1773238"/>
            <a:ext cx="2232025" cy="1347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b="1" smtClean="0">
                <a:latin typeface="+mn-lt"/>
              </a:rPr>
              <a:t>Умственный</a:t>
            </a:r>
          </a:p>
        </p:txBody>
      </p:sp>
      <p:sp>
        <p:nvSpPr>
          <p:cNvPr id="1032" name="AutoShape 22"/>
          <p:cNvSpPr>
            <a:spLocks noChangeArrowheads="1"/>
          </p:cNvSpPr>
          <p:nvPr/>
        </p:nvSpPr>
        <p:spPr bwMode="auto">
          <a:xfrm>
            <a:off x="6659563" y="1773238"/>
            <a:ext cx="208915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b="1" smtClean="0">
                <a:latin typeface="+mn-lt"/>
              </a:rPr>
              <a:t>Физический</a:t>
            </a:r>
          </a:p>
        </p:txBody>
      </p:sp>
      <p:sp>
        <p:nvSpPr>
          <p:cNvPr id="1033" name="AutoShape 24"/>
          <p:cNvSpPr>
            <a:spLocks noChangeArrowheads="1"/>
          </p:cNvSpPr>
          <p:nvPr/>
        </p:nvSpPr>
        <p:spPr bwMode="auto">
          <a:xfrm>
            <a:off x="4787900" y="1792288"/>
            <a:ext cx="1655763" cy="865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84" y="9828"/>
                </a:moveTo>
                <a:cubicBezTo>
                  <a:pt x="15834" y="7888"/>
                  <a:pt x="14468" y="6286"/>
                  <a:pt x="12608" y="5635"/>
                </a:cubicBezTo>
                <a:lnTo>
                  <a:pt x="14369" y="606"/>
                </a:lnTo>
                <a:cubicBezTo>
                  <a:pt x="18040" y="1892"/>
                  <a:pt x="20737" y="5053"/>
                  <a:pt x="21428" y="8881"/>
                </a:cubicBezTo>
                <a:lnTo>
                  <a:pt x="24085" y="8401"/>
                </a:lnTo>
                <a:lnTo>
                  <a:pt x="19759" y="14633"/>
                </a:lnTo>
                <a:lnTo>
                  <a:pt x="13527" y="10307"/>
                </a:lnTo>
                <a:lnTo>
                  <a:pt x="16184" y="982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AutoShape 27"/>
          <p:cNvSpPr>
            <a:spLocks noChangeArrowheads="1"/>
          </p:cNvSpPr>
          <p:nvPr/>
        </p:nvSpPr>
        <p:spPr bwMode="auto">
          <a:xfrm>
            <a:off x="7694613" y="2867025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94"/>
                  <a:pt x="15652" y="8045"/>
                  <a:pt x="14673" y="7037"/>
                </a:cubicBezTo>
                <a:lnTo>
                  <a:pt x="18546" y="3274"/>
                </a:lnTo>
                <a:cubicBezTo>
                  <a:pt x="20504" y="5290"/>
                  <a:pt x="21599" y="798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AutoShape 30"/>
          <p:cNvSpPr>
            <a:spLocks noChangeArrowheads="1"/>
          </p:cNvSpPr>
          <p:nvPr/>
        </p:nvSpPr>
        <p:spPr bwMode="auto">
          <a:xfrm flipH="1">
            <a:off x="611188" y="3068638"/>
            <a:ext cx="1152525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94"/>
                  <a:pt x="15652" y="8045"/>
                  <a:pt x="14673" y="7037"/>
                </a:cubicBezTo>
                <a:lnTo>
                  <a:pt x="18546" y="3274"/>
                </a:lnTo>
                <a:cubicBezTo>
                  <a:pt x="20504" y="5290"/>
                  <a:pt x="21599" y="798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TextBox 2"/>
          <p:cNvSpPr txBox="1">
            <a:spLocks noChangeArrowheads="1"/>
          </p:cNvSpPr>
          <p:nvPr/>
        </p:nvSpPr>
        <p:spPr bwMode="auto">
          <a:xfrm>
            <a:off x="4319588" y="6211888"/>
            <a:ext cx="4592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u="sng">
                <a:hlinkClick r:id="rId2"/>
              </a:rPr>
              <a:t>Субботник и акция "Георгиевская ленточка"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u="sng">
                <a:hlinkClick r:id="rId2"/>
              </a:rPr>
              <a:t>8 мая 2014 год</a:t>
            </a:r>
            <a:endParaRPr lang="ru-RU" altLang="ru-RU" sz="1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403111"/>
            <a:ext cx="4210781" cy="280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8" y="3541788"/>
            <a:ext cx="3621417" cy="271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1905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altLang="ru-RU" sz="4800" b="1" smtClean="0">
                <a:solidFill>
                  <a:schemeClr val="tx1"/>
                </a:solidFill>
              </a:rPr>
              <a:t>Каким бывает труд?</a:t>
            </a:r>
          </a:p>
        </p:txBody>
      </p:sp>
      <p:sp>
        <p:nvSpPr>
          <p:cNvPr id="11267" name="AutoShape 13"/>
          <p:cNvSpPr>
            <a:spLocks noChangeArrowheads="1"/>
          </p:cNvSpPr>
          <p:nvPr/>
        </p:nvSpPr>
        <p:spPr bwMode="auto">
          <a:xfrm>
            <a:off x="3348038" y="1773238"/>
            <a:ext cx="2519362" cy="1274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6000" b="1" smtClean="0">
                <a:latin typeface="+mj-lt"/>
              </a:rPr>
              <a:t>Труд</a:t>
            </a:r>
          </a:p>
        </p:txBody>
      </p:sp>
      <p:sp>
        <p:nvSpPr>
          <p:cNvPr id="11268" name="AutoShape 16"/>
          <p:cNvSpPr>
            <a:spLocks noChangeArrowheads="1"/>
          </p:cNvSpPr>
          <p:nvPr/>
        </p:nvSpPr>
        <p:spPr bwMode="auto">
          <a:xfrm flipH="1">
            <a:off x="2627313" y="1844675"/>
            <a:ext cx="1728787" cy="857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84" y="9828"/>
                </a:moveTo>
                <a:cubicBezTo>
                  <a:pt x="15834" y="7888"/>
                  <a:pt x="14468" y="6286"/>
                  <a:pt x="12608" y="5635"/>
                </a:cubicBezTo>
                <a:lnTo>
                  <a:pt x="14369" y="606"/>
                </a:lnTo>
                <a:cubicBezTo>
                  <a:pt x="18040" y="1892"/>
                  <a:pt x="20737" y="5053"/>
                  <a:pt x="21428" y="8881"/>
                </a:cubicBezTo>
                <a:lnTo>
                  <a:pt x="24085" y="8401"/>
                </a:lnTo>
                <a:lnTo>
                  <a:pt x="19759" y="14633"/>
                </a:lnTo>
                <a:lnTo>
                  <a:pt x="13527" y="10307"/>
                </a:lnTo>
                <a:lnTo>
                  <a:pt x="16184" y="982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17"/>
          <p:cNvSpPr>
            <a:spLocks noChangeArrowheads="1"/>
          </p:cNvSpPr>
          <p:nvPr/>
        </p:nvSpPr>
        <p:spPr bwMode="auto">
          <a:xfrm>
            <a:off x="4932363" y="1916113"/>
            <a:ext cx="1655762" cy="865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84" y="9828"/>
                </a:moveTo>
                <a:cubicBezTo>
                  <a:pt x="15834" y="7888"/>
                  <a:pt x="14468" y="6286"/>
                  <a:pt x="12608" y="5635"/>
                </a:cubicBezTo>
                <a:lnTo>
                  <a:pt x="14369" y="606"/>
                </a:lnTo>
                <a:cubicBezTo>
                  <a:pt x="18040" y="1892"/>
                  <a:pt x="20737" y="5053"/>
                  <a:pt x="21428" y="8881"/>
                </a:cubicBezTo>
                <a:lnTo>
                  <a:pt x="24085" y="8401"/>
                </a:lnTo>
                <a:lnTo>
                  <a:pt x="19759" y="14633"/>
                </a:lnTo>
                <a:lnTo>
                  <a:pt x="13527" y="10307"/>
                </a:lnTo>
                <a:lnTo>
                  <a:pt x="16184" y="982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18"/>
          <p:cNvSpPr>
            <a:spLocks noChangeArrowheads="1"/>
          </p:cNvSpPr>
          <p:nvPr/>
        </p:nvSpPr>
        <p:spPr bwMode="auto">
          <a:xfrm>
            <a:off x="323850" y="2205038"/>
            <a:ext cx="2232025" cy="1347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b="1" smtClean="0">
                <a:latin typeface="+mj-lt"/>
              </a:rPr>
              <a:t>Постоянный</a:t>
            </a:r>
          </a:p>
        </p:txBody>
      </p:sp>
      <p:sp>
        <p:nvSpPr>
          <p:cNvPr id="11271" name="AutoShape 19"/>
          <p:cNvSpPr>
            <a:spLocks noChangeArrowheads="1"/>
          </p:cNvSpPr>
          <p:nvPr/>
        </p:nvSpPr>
        <p:spPr bwMode="auto">
          <a:xfrm>
            <a:off x="6877050" y="2205038"/>
            <a:ext cx="208915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b="1" smtClean="0">
                <a:latin typeface="+mj-lt"/>
              </a:rPr>
              <a:t>Временный</a:t>
            </a:r>
          </a:p>
        </p:txBody>
      </p:sp>
      <p:sp>
        <p:nvSpPr>
          <p:cNvPr id="11272" name="AutoShape 20"/>
          <p:cNvSpPr>
            <a:spLocks noChangeArrowheads="1"/>
          </p:cNvSpPr>
          <p:nvPr/>
        </p:nvSpPr>
        <p:spPr bwMode="auto">
          <a:xfrm flipH="1">
            <a:off x="201613" y="3286125"/>
            <a:ext cx="1152525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94"/>
                  <a:pt x="15652" y="8045"/>
                  <a:pt x="14673" y="7037"/>
                </a:cubicBezTo>
                <a:lnTo>
                  <a:pt x="18546" y="3274"/>
                </a:lnTo>
                <a:cubicBezTo>
                  <a:pt x="20504" y="5290"/>
                  <a:pt x="21599" y="798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21"/>
          <p:cNvSpPr>
            <a:spLocks noChangeArrowheads="1"/>
          </p:cNvSpPr>
          <p:nvPr/>
        </p:nvSpPr>
        <p:spPr bwMode="auto">
          <a:xfrm>
            <a:off x="7956550" y="3429000"/>
            <a:ext cx="1008063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94"/>
                  <a:pt x="15652" y="8045"/>
                  <a:pt x="14673" y="7037"/>
                </a:cubicBezTo>
                <a:lnTo>
                  <a:pt x="18546" y="3274"/>
                </a:lnTo>
                <a:cubicBezTo>
                  <a:pt x="20504" y="5290"/>
                  <a:pt x="21599" y="798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3729038"/>
            <a:ext cx="387191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D:\Мои документы\ФОТО 4 В  ВЫПУСКНОЙ\SDC13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5" y="3756154"/>
            <a:ext cx="3739033" cy="280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371600"/>
          </a:xfrm>
          <a:noFill/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</a:rPr>
              <a:t>Каким бывает труд?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3492500" y="1557338"/>
            <a:ext cx="2305050" cy="1512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smtClean="0">
                <a:latin typeface="+mj-lt"/>
              </a:rPr>
              <a:t>Труд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23850" y="2205038"/>
            <a:ext cx="2232025" cy="1347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b="1" smtClean="0">
                <a:latin typeface="+mj-lt"/>
              </a:rPr>
              <a:t>Ручной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6877050" y="2205038"/>
            <a:ext cx="208915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err="1" smtClean="0">
                <a:latin typeface="+mj-lt"/>
              </a:rPr>
              <a:t>Автомати</a:t>
            </a:r>
            <a:r>
              <a:rPr lang="ru-RU" altLang="ru-RU" sz="2400" b="1" dirty="0" smtClean="0">
                <a:latin typeface="+mj-lt"/>
              </a:rPr>
              <a:t>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err="1" smtClean="0">
                <a:latin typeface="+mj-lt"/>
              </a:rPr>
              <a:t>зированный</a:t>
            </a:r>
            <a:endParaRPr lang="ru-RU" altLang="ru-RU" sz="2400" b="1" dirty="0" smtClean="0">
              <a:latin typeface="+mj-lt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4932363" y="1916113"/>
            <a:ext cx="1655762" cy="865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84" y="9828"/>
                </a:moveTo>
                <a:cubicBezTo>
                  <a:pt x="15834" y="7888"/>
                  <a:pt x="14468" y="6286"/>
                  <a:pt x="12608" y="5635"/>
                </a:cubicBezTo>
                <a:lnTo>
                  <a:pt x="14369" y="606"/>
                </a:lnTo>
                <a:cubicBezTo>
                  <a:pt x="18040" y="1892"/>
                  <a:pt x="20737" y="5053"/>
                  <a:pt x="21428" y="8881"/>
                </a:cubicBezTo>
                <a:lnTo>
                  <a:pt x="24085" y="8401"/>
                </a:lnTo>
                <a:lnTo>
                  <a:pt x="19759" y="14633"/>
                </a:lnTo>
                <a:lnTo>
                  <a:pt x="13527" y="10307"/>
                </a:lnTo>
                <a:lnTo>
                  <a:pt x="16184" y="982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 flipH="1">
            <a:off x="2627313" y="1844675"/>
            <a:ext cx="1728787" cy="857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84" y="9828"/>
                </a:moveTo>
                <a:cubicBezTo>
                  <a:pt x="15834" y="7888"/>
                  <a:pt x="14468" y="6286"/>
                  <a:pt x="12608" y="5635"/>
                </a:cubicBezTo>
                <a:lnTo>
                  <a:pt x="14369" y="606"/>
                </a:lnTo>
                <a:cubicBezTo>
                  <a:pt x="18040" y="1892"/>
                  <a:pt x="20737" y="5053"/>
                  <a:pt x="21428" y="8881"/>
                </a:cubicBezTo>
                <a:lnTo>
                  <a:pt x="24085" y="8401"/>
                </a:lnTo>
                <a:lnTo>
                  <a:pt x="19759" y="14633"/>
                </a:lnTo>
                <a:lnTo>
                  <a:pt x="13527" y="10307"/>
                </a:lnTo>
                <a:lnTo>
                  <a:pt x="16184" y="982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956550" y="3429000"/>
            <a:ext cx="1008063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94"/>
                  <a:pt x="15652" y="8045"/>
                  <a:pt x="14673" y="7037"/>
                </a:cubicBezTo>
                <a:lnTo>
                  <a:pt x="18546" y="3274"/>
                </a:lnTo>
                <a:cubicBezTo>
                  <a:pt x="20504" y="5290"/>
                  <a:pt x="21599" y="798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 flipH="1">
            <a:off x="179388" y="3429000"/>
            <a:ext cx="1152525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94"/>
                  <a:pt x="15652" y="8045"/>
                  <a:pt x="14673" y="7037"/>
                </a:cubicBezTo>
                <a:lnTo>
                  <a:pt x="18546" y="3274"/>
                </a:lnTo>
                <a:cubicBezTo>
                  <a:pt x="20504" y="5290"/>
                  <a:pt x="21599" y="798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66" y="3933825"/>
            <a:ext cx="3921167" cy="254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6" y="3896126"/>
            <a:ext cx="3420880" cy="2565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2863"/>
            <a:ext cx="8229600" cy="1371600"/>
          </a:xfrm>
          <a:noFill/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tx1"/>
                </a:solidFill>
              </a:rPr>
              <a:t>Каким бывает труд?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492500" y="1557338"/>
            <a:ext cx="2305050" cy="1512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smtClean="0">
                <a:latin typeface="+mj-lt"/>
              </a:rPr>
              <a:t>Труд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6877050" y="2205038"/>
            <a:ext cx="208915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smtClean="0">
                <a:latin typeface="+mj-lt"/>
              </a:rPr>
              <a:t>Традиционный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323850" y="2205038"/>
            <a:ext cx="2232025" cy="1347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b="1" smtClean="0">
                <a:latin typeface="+mj-lt"/>
              </a:rPr>
              <a:t>Творческий</a:t>
            </a: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 flipH="1">
            <a:off x="2627313" y="1844675"/>
            <a:ext cx="1728787" cy="857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84" y="9828"/>
                </a:moveTo>
                <a:cubicBezTo>
                  <a:pt x="15834" y="7888"/>
                  <a:pt x="14468" y="6286"/>
                  <a:pt x="12608" y="5635"/>
                </a:cubicBezTo>
                <a:lnTo>
                  <a:pt x="14369" y="606"/>
                </a:lnTo>
                <a:cubicBezTo>
                  <a:pt x="18040" y="1892"/>
                  <a:pt x="20737" y="5053"/>
                  <a:pt x="21428" y="8881"/>
                </a:cubicBezTo>
                <a:lnTo>
                  <a:pt x="24085" y="8401"/>
                </a:lnTo>
                <a:lnTo>
                  <a:pt x="19759" y="14633"/>
                </a:lnTo>
                <a:lnTo>
                  <a:pt x="13527" y="10307"/>
                </a:lnTo>
                <a:lnTo>
                  <a:pt x="16184" y="982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4932363" y="1916113"/>
            <a:ext cx="1655762" cy="865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84" y="9828"/>
                </a:moveTo>
                <a:cubicBezTo>
                  <a:pt x="15834" y="7888"/>
                  <a:pt x="14468" y="6286"/>
                  <a:pt x="12608" y="5635"/>
                </a:cubicBezTo>
                <a:lnTo>
                  <a:pt x="14369" y="606"/>
                </a:lnTo>
                <a:cubicBezTo>
                  <a:pt x="18040" y="1892"/>
                  <a:pt x="20737" y="5053"/>
                  <a:pt x="21428" y="8881"/>
                </a:cubicBezTo>
                <a:lnTo>
                  <a:pt x="24085" y="8401"/>
                </a:lnTo>
                <a:lnTo>
                  <a:pt x="19759" y="14633"/>
                </a:lnTo>
                <a:lnTo>
                  <a:pt x="13527" y="10307"/>
                </a:lnTo>
                <a:lnTo>
                  <a:pt x="16184" y="982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7956550" y="3429000"/>
            <a:ext cx="1008063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94"/>
                  <a:pt x="15652" y="8045"/>
                  <a:pt x="14673" y="7037"/>
                </a:cubicBezTo>
                <a:lnTo>
                  <a:pt x="18546" y="3274"/>
                </a:lnTo>
                <a:cubicBezTo>
                  <a:pt x="20504" y="5290"/>
                  <a:pt x="21599" y="798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 flipH="1">
            <a:off x="179388" y="3429000"/>
            <a:ext cx="1152525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94"/>
                  <a:pt x="15652" y="8045"/>
                  <a:pt x="14673" y="7037"/>
                </a:cubicBezTo>
                <a:lnTo>
                  <a:pt x="18546" y="3274"/>
                </a:lnTo>
                <a:cubicBezTo>
                  <a:pt x="20504" y="5290"/>
                  <a:pt x="21599" y="798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829" name="Picture 13" descr="Изображение 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84" y="3752850"/>
            <a:ext cx="4560983" cy="2794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6" y="3933824"/>
            <a:ext cx="4272787" cy="284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763</TotalTime>
  <Words>473</Words>
  <Application>Microsoft Office PowerPoint</Application>
  <PresentationFormat>Экран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Квадрант</vt:lpstr>
      <vt:lpstr>ТРУД  И ОБРАЗ ЖИЗНИ ЛЮДЕЙ  </vt:lpstr>
      <vt:lpstr>План урока</vt:lpstr>
      <vt:lpstr>Презентация PowerPoint</vt:lpstr>
      <vt:lpstr>Презентация PowerPoint</vt:lpstr>
      <vt:lpstr>Презентация PowerPoint</vt:lpstr>
      <vt:lpstr>Каким бывает труд?</vt:lpstr>
      <vt:lpstr>Каким бывает труд?</vt:lpstr>
      <vt:lpstr>Каким бывает труд?</vt:lpstr>
      <vt:lpstr>Каким бывает труд?</vt:lpstr>
      <vt:lpstr>Каким бывает труд?</vt:lpstr>
      <vt:lpstr>Игра «Путаница»</vt:lpstr>
      <vt:lpstr>Презентация PowerPoint</vt:lpstr>
      <vt:lpstr>Документы, необходимые при поступлении на работу:</vt:lpstr>
      <vt:lpstr>Трудовой Договор</vt:lpstr>
      <vt:lpstr>Трудовая книжка</vt:lpstr>
      <vt:lpstr>Презентация PowerPoint</vt:lpstr>
      <vt:lpstr>Переставьте буквы и получи название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 в системе  правовых отношений</dc:title>
  <dc:creator>user</dc:creator>
  <cp:lastModifiedBy>COD4 Modern Warfare</cp:lastModifiedBy>
  <cp:revision>45</cp:revision>
  <dcterms:created xsi:type="dcterms:W3CDTF">2010-05-20T13:03:47Z</dcterms:created>
  <dcterms:modified xsi:type="dcterms:W3CDTF">2014-10-08T16:58:42Z</dcterms:modified>
</cp:coreProperties>
</file>