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P" initials="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9" autoAdjust="0"/>
    <p:restoredTop sz="94569" autoAdjust="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6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0A8C7-475F-4384-AFC5-246FD82B01D7}" type="datetimeFigureOut">
              <a:rPr lang="ru-RU" smtClean="0"/>
              <a:t>02.01.2019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147DC2-2489-4678-845D-D89613A25F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Учащиеся выбирают ответ из учебника с.179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47DC2-2489-4678-845D-D89613A25F41}" type="slidenum">
              <a:rPr lang="ru-RU" smtClean="0"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851F2D-64B3-49CC-8221-943557172BCC}" type="datetimeFigureOut">
              <a:rPr lang="ru-RU" smtClean="0"/>
              <a:t>02.01.2019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C49E8-F57B-4730-B5CC-557E1EAE6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851F2D-64B3-49CC-8221-943557172BCC}" type="datetimeFigureOut">
              <a:rPr lang="ru-RU" smtClean="0"/>
              <a:t>02.01.2019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C49E8-F57B-4730-B5CC-557E1EAE6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851F2D-64B3-49CC-8221-943557172BCC}" type="datetimeFigureOut">
              <a:rPr lang="ru-RU" smtClean="0"/>
              <a:t>02.01.2019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C49E8-F57B-4730-B5CC-557E1EAE6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851F2D-64B3-49CC-8221-943557172BCC}" type="datetimeFigureOut">
              <a:rPr lang="ru-RU" smtClean="0"/>
              <a:t>02.01.2019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C49E8-F57B-4730-B5CC-557E1EAE6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851F2D-64B3-49CC-8221-943557172BCC}" type="datetimeFigureOut">
              <a:rPr lang="ru-RU" smtClean="0"/>
              <a:t>02.01.2019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C49E8-F57B-4730-B5CC-557E1EAE6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851F2D-64B3-49CC-8221-943557172BCC}" type="datetimeFigureOut">
              <a:rPr lang="ru-RU" smtClean="0"/>
              <a:t>02.01.2019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C49E8-F57B-4730-B5CC-557E1EAE6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851F2D-64B3-49CC-8221-943557172BCC}" type="datetimeFigureOut">
              <a:rPr lang="ru-RU" smtClean="0"/>
              <a:t>02.01.2019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C49E8-F57B-4730-B5CC-557E1EAE6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851F2D-64B3-49CC-8221-943557172BCC}" type="datetimeFigureOut">
              <a:rPr lang="ru-RU" smtClean="0"/>
              <a:t>02.01.2019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C49E8-F57B-4730-B5CC-557E1EAE6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851F2D-64B3-49CC-8221-943557172BCC}" type="datetimeFigureOut">
              <a:rPr lang="ru-RU" smtClean="0"/>
              <a:t>02.01.2019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C49E8-F57B-4730-B5CC-557E1EAE6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851F2D-64B3-49CC-8221-943557172BCC}" type="datetimeFigureOut">
              <a:rPr lang="ru-RU" smtClean="0"/>
              <a:t>02.01.2019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C49E8-F57B-4730-B5CC-557E1EAE6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851F2D-64B3-49CC-8221-943557172BCC}" type="datetimeFigureOut">
              <a:rPr lang="ru-RU" smtClean="0"/>
              <a:t>02.01.2019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C49E8-F57B-4730-B5CC-557E1EAE62E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3851F2D-64B3-49CC-8221-943557172BCC}" type="datetimeFigureOut">
              <a:rPr lang="ru-RU" smtClean="0"/>
              <a:t>02.01.2019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D0C49E8-F57B-4730-B5CC-557E1EAE62E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908720"/>
            <a:ext cx="7772400" cy="274028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Московское княжество в конце </a:t>
            </a:r>
            <a:r>
              <a:rPr lang="en-US" dirty="0" smtClean="0"/>
              <a:t>XIV</a:t>
            </a:r>
            <a:r>
              <a:rPr lang="ru-RU" dirty="0" smtClean="0"/>
              <a:t> - середине </a:t>
            </a:r>
            <a:r>
              <a:rPr lang="en-US" dirty="0" smtClean="0"/>
              <a:t>XV</a:t>
            </a:r>
            <a:r>
              <a:rPr lang="ru-RU" dirty="0" smtClean="0"/>
              <a:t>века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67944" y="4293096"/>
            <a:ext cx="4426832" cy="2016224"/>
          </a:xfrm>
        </p:spPr>
        <p:txBody>
          <a:bodyPr>
            <a:normAutofit/>
          </a:bodyPr>
          <a:lstStyle/>
          <a:p>
            <a:r>
              <a:rPr lang="ru-RU" dirty="0" smtClean="0"/>
              <a:t>Кузнецова Олеся Алексеевна, учитель высшей категории, филиал МБОУ «Ивановская СОШ» Елизарьевская ООШ </a:t>
            </a:r>
            <a:r>
              <a:rPr lang="ru-RU" dirty="0" err="1" smtClean="0"/>
              <a:t>Дивеевского</a:t>
            </a:r>
            <a:r>
              <a:rPr lang="ru-RU" dirty="0" smtClean="0"/>
              <a:t> района Нижегородской области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67544" y="5949280"/>
            <a:ext cx="1565920" cy="365125"/>
          </a:xfrm>
        </p:spPr>
        <p:txBody>
          <a:bodyPr/>
          <a:lstStyle/>
          <a:p>
            <a:fld id="{5CE39273-8A6D-480F-ADE7-9BDEE56EE4BC}" type="datetime1">
              <a:rPr lang="ru-RU" sz="1800" smtClean="0"/>
              <a:t>02.01.2019</a:t>
            </a:fld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548680"/>
            <a:ext cx="8064896" cy="5716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Феодальная война второй четверти </a:t>
            </a:r>
            <a:r>
              <a:rPr lang="en-US" sz="2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XV</a:t>
            </a:r>
            <a:r>
              <a:rPr lang="ru-RU" sz="2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века</a:t>
            </a:r>
            <a:endParaRPr lang="ru-RU" sz="2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91680" y="1700808"/>
            <a:ext cx="5688632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Борьба шла с переменным успехом и велась самыми жестокими способами</a:t>
            </a:r>
            <a:endParaRPr lang="ru-RU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5696" y="3068960"/>
            <a:ext cx="5450531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1453 год – полная победа Василия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II</a:t>
            </a:r>
            <a:endParaRPr lang="ru-RU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4149080"/>
            <a:ext cx="7560839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Последствия: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Распределение земель по завещанию Василия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II</a:t>
            </a:r>
            <a:endParaRPr lang="ru-RU" sz="2400" dirty="0" smtClean="0">
              <a:solidFill>
                <a:schemeClr val="accent1">
                  <a:lumMod val="5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Прежние уделы вошли в состав великокняжеских земель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33400"/>
            <a:ext cx="8064896" cy="66335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</a:rPr>
              <a:t>Поместная система и служилые люди</a:t>
            </a:r>
            <a:endParaRPr lang="ru-RU" sz="2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95536" y="4797152"/>
            <a:ext cx="8424936" cy="1800200"/>
          </a:xfr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Формирующееся Русское государство опиралось на деспотические традиции Московского княжества.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Источником великокняжеской власти стало происхождение, а не воля золотоордынского хана.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sz="2000" b="1" u="sng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Государев двор </a:t>
            </a:r>
            <a:r>
              <a:rPr lang="ru-RU" sz="2000" b="1" i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мощное объединение  профессиональных воинов, основа  могущества московского князя</a:t>
            </a:r>
            <a:endParaRPr lang="ru-RU" sz="2000" b="1" i="1" dirty="0">
              <a:solidFill>
                <a:schemeClr val="accent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5" name="Содержимое 4" descr="Безымянный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 l="8163" b="27615"/>
          <a:stretch>
            <a:fillRect/>
          </a:stretch>
        </p:blipFill>
        <p:spPr>
          <a:xfrm>
            <a:off x="1259632" y="1340768"/>
            <a:ext cx="6624736" cy="3384376"/>
          </a:xfrm>
          <a:ln>
            <a:solidFill>
              <a:srgbClr val="00B05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39552" y="533400"/>
            <a:ext cx="8064896" cy="66335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Поместная система и служилые люди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988840"/>
            <a:ext cx="7776864" cy="123110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Местничество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smtClean="0"/>
              <a:t>– начиная с </a:t>
            </a:r>
            <a:r>
              <a:rPr lang="en-US" dirty="0" smtClean="0"/>
              <a:t>XV</a:t>
            </a:r>
            <a:r>
              <a:rPr lang="ru-RU" dirty="0" smtClean="0"/>
              <a:t> века, система распределения служебных мест в Русском государстве при назначении на военную, административную и придворную службу с учетом происхождения и личных заслуг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3429000"/>
            <a:ext cx="7344816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Чем раньше владельцы территорий, попавших с состав Московского княжества, переходили на службу к великому князю, тем более почетные места они получали.</a:t>
            </a:r>
          </a:p>
          <a:p>
            <a:pPr algn="just"/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Все их потомки имели право занимать лучшие должности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83568" y="5373216"/>
            <a:ext cx="295232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УСЛОВИЕ</a:t>
            </a:r>
            <a:endParaRPr lang="ru-RU" b="1" dirty="0"/>
          </a:p>
        </p:txBody>
      </p:sp>
      <p:sp>
        <p:nvSpPr>
          <p:cNvPr id="6" name="Молния 5"/>
          <p:cNvSpPr/>
          <p:nvPr/>
        </p:nvSpPr>
        <p:spPr>
          <a:xfrm>
            <a:off x="0" y="4293096"/>
            <a:ext cx="1475656" cy="129614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779912" y="5085184"/>
            <a:ext cx="4752528" cy="120032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Полное и беспрекословное подчинение власти московского правителя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771800" y="1412776"/>
            <a:ext cx="3988592" cy="40011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«СЕ ЯЗ, ХОЛОП ТВОЙ…»</a:t>
            </a:r>
            <a:endParaRPr lang="ru-RU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39552" y="533400"/>
            <a:ext cx="8064896" cy="66335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Поместная система и служилые люди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5656" y="1628800"/>
            <a:ext cx="6912768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/>
              <a:t>Поместье</a:t>
            </a:r>
            <a:r>
              <a:rPr lang="ru-RU" dirty="0" smtClean="0"/>
              <a:t> – участок казённое или церковной земли, данной государем или церковью в личное владение как вознаграждение за службу и средство для службы ( «по месту» службы, чтобы кормиться)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3284984"/>
            <a:ext cx="7920880" cy="1323439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Помещик владел землей до тех пор, пока нёс службу.</a:t>
            </a:r>
          </a:p>
          <a:p>
            <a: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Прекращение службы означало утрату владельческих прав.</a:t>
            </a:r>
          </a:p>
          <a:p>
            <a: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Поместьем нельзя было распоряжаться так же свободно, как вотчиной.</a:t>
            </a:r>
            <a:endParaRPr lang="ru-RU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Молния 4"/>
          <p:cNvSpPr/>
          <p:nvPr/>
        </p:nvSpPr>
        <p:spPr>
          <a:xfrm>
            <a:off x="251520" y="1628800"/>
            <a:ext cx="1080120" cy="1728192"/>
          </a:xfrm>
          <a:prstGeom prst="lightningBol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923928" y="4797152"/>
            <a:ext cx="4536504" cy="132343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В конце </a:t>
            </a:r>
            <a:r>
              <a:rPr lang="en-US" sz="2000" b="1" dirty="0" smtClean="0">
                <a:solidFill>
                  <a:srgbClr val="002060"/>
                </a:solidFill>
              </a:rPr>
              <a:t>XV </a:t>
            </a:r>
            <a:r>
              <a:rPr lang="ru-RU" sz="2000" b="1" dirty="0" smtClean="0">
                <a:solidFill>
                  <a:srgbClr val="002060"/>
                </a:solidFill>
              </a:rPr>
              <a:t>века в стране существовало два типа землевладения – вотчинное и поместное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3568" y="4869160"/>
            <a:ext cx="2808312" cy="129614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Вотчина –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родовое имение, переходившее по наследству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699792" y="533400"/>
            <a:ext cx="3240360" cy="6633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normalizeH="0" baseline="0" noProof="0" dirty="0" smtClean="0">
                <a:ln w="50800"/>
                <a:solidFill>
                  <a:schemeClr val="accent5">
                    <a:lumMod val="75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Юрьев день</a:t>
            </a:r>
            <a:endParaRPr kumimoji="0" lang="ru-RU" sz="2800" b="1" i="0" u="none" strike="noStrike" kern="1200" normalizeH="0" baseline="0" noProof="0" dirty="0">
              <a:ln w="50800"/>
              <a:solidFill>
                <a:schemeClr val="accent5">
                  <a:lumMod val="75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4578" name="Picture 2" descr="https://upload.wikimedia.org/wikipedia/commons/thumb/4/48/Sudebnik_of_1497.pdf/page5-220px-Sudebnik_of_1497.pd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72816"/>
            <a:ext cx="2931866" cy="4291186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3851920" y="1484784"/>
            <a:ext cx="4824536" cy="489654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1497 год </a:t>
            </a:r>
            <a:r>
              <a:rPr lang="ru-RU" dirty="0" smtClean="0">
                <a:solidFill>
                  <a:srgbClr val="C00000"/>
                </a:solidFill>
              </a:rPr>
              <a:t>– принятие общерусского Судебника</a:t>
            </a:r>
          </a:p>
          <a:p>
            <a:endParaRPr lang="ru-RU" dirty="0"/>
          </a:p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Судебник 1497 г.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– первый законодательный акт единого государства.</a:t>
            </a:r>
          </a:p>
          <a:p>
            <a:endParaRPr lang="ru-RU" dirty="0"/>
          </a:p>
          <a:p>
            <a:pPr marL="342900" indent="-342900">
              <a:buAutoNum type="arabicParenR"/>
            </a:pP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 нём был установлен общий срок крестьянского перехода от одного хозяина к другому</a:t>
            </a:r>
          </a:p>
          <a:p>
            <a:pPr marL="342900" indent="-342900">
              <a:buAutoNum type="arabicParenR"/>
            </a:pP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Введение Юрьева дня ущемляло права крестьян</a:t>
            </a:r>
          </a:p>
          <a:p>
            <a:pPr marL="342900" indent="-342900">
              <a:buAutoNum type="arabicParenR"/>
            </a:pP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Крестьянин сохранял личную свободу, но уже не мог выбирать, где и «за кем» ему поселиться</a:t>
            </a:r>
            <a:endParaRPr lang="ru-RU" sz="2000" dirty="0">
              <a:solidFill>
                <a:schemeClr val="accent3">
                  <a:lumMod val="5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ертикальный свиток 4"/>
          <p:cNvSpPr/>
          <p:nvPr/>
        </p:nvSpPr>
        <p:spPr>
          <a:xfrm>
            <a:off x="0" y="620688"/>
            <a:ext cx="8676456" cy="5688632"/>
          </a:xfrm>
          <a:prstGeom prst="verticalScroll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dirty="0" smtClean="0">
              <a:solidFill>
                <a:schemeClr val="accent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Статья 57 Судебника «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Хрестианском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отказе» гласит:</a:t>
            </a:r>
            <a:endParaRPr lang="ru-RU" sz="2000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Georgia" pitchFamily="18" charset="0"/>
                <a:ea typeface="Arial Unicode MS" pitchFamily="34" charset="-128"/>
                <a:cs typeface="Calibri" pitchFamily="34" charset="0"/>
              </a:rPr>
              <a:t>«А </a:t>
            </a:r>
            <a:r>
              <a:rPr lang="ru-RU" sz="2400" dirty="0" err="1" smtClean="0">
                <a:solidFill>
                  <a:srgbClr val="002060"/>
                </a:solidFill>
                <a:latin typeface="Georgia" pitchFamily="18" charset="0"/>
                <a:ea typeface="Arial Unicode MS" pitchFamily="34" charset="-128"/>
                <a:cs typeface="Calibri" pitchFamily="34" charset="0"/>
              </a:rPr>
              <a:t>хрестианом</a:t>
            </a:r>
            <a:r>
              <a:rPr lang="ru-RU" sz="2400" dirty="0" smtClean="0">
                <a:solidFill>
                  <a:srgbClr val="002060"/>
                </a:solidFill>
                <a:latin typeface="Georgia" pitchFamily="18" charset="0"/>
                <a:ea typeface="Arial Unicode MS" pitchFamily="34" charset="-128"/>
                <a:cs typeface="Calibri" pitchFamily="34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Georgia" pitchFamily="18" charset="0"/>
                <a:ea typeface="Arial Unicode MS" pitchFamily="34" charset="-128"/>
                <a:cs typeface="Calibri" pitchFamily="34" charset="0"/>
              </a:rPr>
              <a:t>отказыватися</a:t>
            </a:r>
            <a:r>
              <a:rPr lang="ru-RU" sz="2400" dirty="0" smtClean="0">
                <a:solidFill>
                  <a:srgbClr val="002060"/>
                </a:solidFill>
                <a:latin typeface="Georgia" pitchFamily="18" charset="0"/>
                <a:ea typeface="Arial Unicode MS" pitchFamily="34" charset="-128"/>
                <a:cs typeface="Calibri" pitchFamily="34" charset="0"/>
              </a:rPr>
              <a:t> из волости в волость, из села в село, один срок в году, </a:t>
            </a:r>
            <a:r>
              <a:rPr lang="ru-RU" sz="2400" dirty="0" smtClean="0">
                <a:solidFill>
                  <a:srgbClr val="FF0000"/>
                </a:solidFill>
                <a:latin typeface="Georgia" pitchFamily="18" charset="0"/>
                <a:ea typeface="Arial Unicode MS" pitchFamily="34" charset="-128"/>
                <a:cs typeface="Calibri" pitchFamily="34" charset="0"/>
              </a:rPr>
              <a:t>за неделю до Юрьева дни осеннего и неделю после Юрьева дни осеннего. </a:t>
            </a:r>
            <a:r>
              <a:rPr lang="ru-RU" sz="2400" dirty="0" smtClean="0">
                <a:solidFill>
                  <a:srgbClr val="002060"/>
                </a:solidFill>
                <a:latin typeface="Georgia" pitchFamily="18" charset="0"/>
                <a:ea typeface="Arial Unicode MS" pitchFamily="34" charset="-128"/>
                <a:cs typeface="Calibri" pitchFamily="34" charset="0"/>
              </a:rPr>
              <a:t>Дворы пожилые платят в </a:t>
            </a:r>
            <a:r>
              <a:rPr lang="ru-RU" sz="2400" dirty="0" err="1" smtClean="0">
                <a:solidFill>
                  <a:srgbClr val="002060"/>
                </a:solidFill>
                <a:latin typeface="Georgia" pitchFamily="18" charset="0"/>
                <a:ea typeface="Arial Unicode MS" pitchFamily="34" charset="-128"/>
                <a:cs typeface="Calibri" pitchFamily="34" charset="0"/>
              </a:rPr>
              <a:t>полех</a:t>
            </a:r>
            <a:r>
              <a:rPr lang="ru-RU" sz="2400" dirty="0" smtClean="0">
                <a:solidFill>
                  <a:srgbClr val="002060"/>
                </a:solidFill>
                <a:latin typeface="Georgia" pitchFamily="18" charset="0"/>
                <a:ea typeface="Arial Unicode MS" pitchFamily="34" charset="-128"/>
                <a:cs typeface="Calibri" pitchFamily="34" charset="0"/>
              </a:rPr>
              <a:t> за двор рубль, а в </a:t>
            </a:r>
            <a:r>
              <a:rPr lang="ru-RU" sz="2400" dirty="0" err="1" smtClean="0">
                <a:solidFill>
                  <a:srgbClr val="002060"/>
                </a:solidFill>
                <a:latin typeface="Georgia" pitchFamily="18" charset="0"/>
                <a:ea typeface="Arial Unicode MS" pitchFamily="34" charset="-128"/>
                <a:cs typeface="Calibri" pitchFamily="34" charset="0"/>
              </a:rPr>
              <a:t>лесях</a:t>
            </a:r>
            <a:r>
              <a:rPr lang="ru-RU" sz="2400" dirty="0" smtClean="0">
                <a:solidFill>
                  <a:srgbClr val="002060"/>
                </a:solidFill>
                <a:latin typeface="Georgia" pitchFamily="18" charset="0"/>
                <a:ea typeface="Arial Unicode MS" pitchFamily="34" charset="-128"/>
                <a:cs typeface="Calibri" pitchFamily="34" charset="0"/>
              </a:rPr>
              <a:t> полтина. А который </a:t>
            </a:r>
            <a:r>
              <a:rPr lang="ru-RU" sz="2400" dirty="0" err="1" smtClean="0">
                <a:solidFill>
                  <a:srgbClr val="002060"/>
                </a:solidFill>
                <a:latin typeface="Georgia" pitchFamily="18" charset="0"/>
                <a:ea typeface="Arial Unicode MS" pitchFamily="34" charset="-128"/>
                <a:cs typeface="Calibri" pitchFamily="34" charset="0"/>
              </a:rPr>
              <a:t>хрестианин</a:t>
            </a:r>
            <a:r>
              <a:rPr lang="ru-RU" sz="2400" dirty="0" smtClean="0">
                <a:solidFill>
                  <a:srgbClr val="002060"/>
                </a:solidFill>
                <a:latin typeface="Georgia" pitchFamily="18" charset="0"/>
                <a:ea typeface="Arial Unicode MS" pitchFamily="34" charset="-128"/>
                <a:cs typeface="Calibri" pitchFamily="34" charset="0"/>
              </a:rPr>
              <a:t> проживет за кем год, да </a:t>
            </a:r>
            <a:r>
              <a:rPr lang="ru-RU" sz="2400" dirty="0" err="1" smtClean="0">
                <a:solidFill>
                  <a:srgbClr val="002060"/>
                </a:solidFill>
                <a:latin typeface="Georgia" pitchFamily="18" charset="0"/>
                <a:ea typeface="Arial Unicode MS" pitchFamily="34" charset="-128"/>
                <a:cs typeface="Calibri" pitchFamily="34" charset="0"/>
              </a:rPr>
              <a:t>поидет</a:t>
            </a:r>
            <a:r>
              <a:rPr lang="ru-RU" sz="2400" dirty="0" smtClean="0">
                <a:solidFill>
                  <a:srgbClr val="002060"/>
                </a:solidFill>
                <a:latin typeface="Georgia" pitchFamily="18" charset="0"/>
                <a:ea typeface="Arial Unicode MS" pitchFamily="34" charset="-128"/>
                <a:cs typeface="Calibri" pitchFamily="34" charset="0"/>
              </a:rPr>
              <a:t> прочь, и он платит четверть двора ; а два года поживет да и </a:t>
            </a:r>
            <a:r>
              <a:rPr lang="ru-RU" sz="2400" dirty="0" err="1" smtClean="0">
                <a:solidFill>
                  <a:srgbClr val="002060"/>
                </a:solidFill>
                <a:latin typeface="Georgia" pitchFamily="18" charset="0"/>
                <a:ea typeface="Arial Unicode MS" pitchFamily="34" charset="-128"/>
                <a:cs typeface="Calibri" pitchFamily="34" charset="0"/>
              </a:rPr>
              <a:t>поидет</a:t>
            </a:r>
            <a:r>
              <a:rPr lang="ru-RU" sz="2400" dirty="0" smtClean="0">
                <a:solidFill>
                  <a:srgbClr val="002060"/>
                </a:solidFill>
                <a:latin typeface="Georgia" pitchFamily="18" charset="0"/>
                <a:ea typeface="Arial Unicode MS" pitchFamily="34" charset="-128"/>
                <a:cs typeface="Calibri" pitchFamily="34" charset="0"/>
              </a:rPr>
              <a:t> прочь, и он полдвора платит ; а три года поживет да и </a:t>
            </a:r>
            <a:r>
              <a:rPr lang="ru-RU" sz="2400" dirty="0" err="1" smtClean="0">
                <a:solidFill>
                  <a:srgbClr val="002060"/>
                </a:solidFill>
                <a:latin typeface="Georgia" pitchFamily="18" charset="0"/>
                <a:ea typeface="Arial Unicode MS" pitchFamily="34" charset="-128"/>
                <a:cs typeface="Calibri" pitchFamily="34" charset="0"/>
              </a:rPr>
              <a:t>поидет</a:t>
            </a:r>
            <a:r>
              <a:rPr lang="ru-RU" sz="2400" dirty="0" smtClean="0">
                <a:solidFill>
                  <a:srgbClr val="002060"/>
                </a:solidFill>
                <a:latin typeface="Georgia" pitchFamily="18" charset="0"/>
                <a:ea typeface="Arial Unicode MS" pitchFamily="34" charset="-128"/>
                <a:cs typeface="Calibri" pitchFamily="34" charset="0"/>
              </a:rPr>
              <a:t> прочь, и он платит три четверти двора; а четыре года проживет и он весь двор платит».</a:t>
            </a:r>
            <a:endParaRPr lang="ru-RU" sz="2400" dirty="0">
              <a:solidFill>
                <a:srgbClr val="002060"/>
              </a:solidFill>
              <a:latin typeface="Georgia" pitchFamily="18" charset="0"/>
              <a:ea typeface="Arial Unicode MS" pitchFamily="34" charset="-128"/>
              <a:cs typeface="Calibri" pitchFamily="34" charset="0"/>
            </a:endParaRPr>
          </a:p>
        </p:txBody>
      </p:sp>
      <p:sp>
        <p:nvSpPr>
          <p:cNvPr id="2" name="Заголовок 1"/>
          <p:cNvSpPr txBox="1">
            <a:spLocks/>
          </p:cNvSpPr>
          <p:nvPr/>
        </p:nvSpPr>
        <p:spPr>
          <a:xfrm>
            <a:off x="2699792" y="620688"/>
            <a:ext cx="3240360" cy="6633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normalizeH="0" baseline="0" noProof="0" dirty="0" smtClean="0">
                <a:ln w="50800"/>
                <a:solidFill>
                  <a:schemeClr val="accent5">
                    <a:lumMod val="75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Юрьев день</a:t>
            </a:r>
            <a:endParaRPr kumimoji="0" lang="ru-RU" sz="2800" b="1" i="0" u="none" strike="noStrike" kern="1200" normalizeH="0" baseline="0" noProof="0" dirty="0">
              <a:ln w="50800"/>
              <a:solidFill>
                <a:schemeClr val="accent5">
                  <a:lumMod val="75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699792" y="533400"/>
            <a:ext cx="3240360" cy="66335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Закрепление</a:t>
            </a:r>
            <a:r>
              <a:rPr kumimoji="0" lang="ru-RU" sz="2800" b="1" i="0" u="none" strike="noStrike" kern="1200" normalizeH="0" baseline="0" noProof="0" dirty="0" smtClean="0">
                <a:ln w="50800"/>
                <a:solidFill>
                  <a:schemeClr val="accent5">
                    <a:lumMod val="75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800" b="1" i="0" u="none" strike="noStrike" kern="1200" normalizeH="0" baseline="0" noProof="0" dirty="0">
              <a:ln w="50800"/>
              <a:solidFill>
                <a:schemeClr val="accent5">
                  <a:lumMod val="75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1844824"/>
            <a:ext cx="108012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1395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2708920"/>
            <a:ext cx="108012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1408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3501008"/>
            <a:ext cx="108012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1433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4293096"/>
            <a:ext cx="108012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1446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71600" y="5229200"/>
            <a:ext cx="108012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1497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779912" y="1700808"/>
            <a:ext cx="3816424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Правление Юрия </a:t>
            </a:r>
            <a:r>
              <a:rPr lang="ru-RU" sz="2000" dirty="0" err="1" smtClean="0"/>
              <a:t>Звенигородского</a:t>
            </a:r>
            <a:r>
              <a:rPr lang="ru-RU" sz="2000" dirty="0" smtClean="0"/>
              <a:t> в Москве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779912" y="2564904"/>
            <a:ext cx="3816424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Нашествие  хана </a:t>
            </a:r>
            <a:r>
              <a:rPr lang="ru-RU" sz="2000" dirty="0" err="1" smtClean="0"/>
              <a:t>Едигея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779912" y="3140968"/>
            <a:ext cx="3816424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Отказ Тамерлана от нашествия на русские земли</a:t>
            </a:r>
            <a:endParaRPr lang="ru-R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3779912" y="4365104"/>
            <a:ext cx="3816424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Закрепление в Судебнике правила </a:t>
            </a:r>
            <a:r>
              <a:rPr lang="ru-RU" sz="2000" dirty="0" err="1" smtClean="0"/>
              <a:t>Юрьего</a:t>
            </a:r>
            <a:r>
              <a:rPr lang="ru-RU" sz="2000" dirty="0" smtClean="0"/>
              <a:t> дня</a:t>
            </a:r>
            <a:endParaRPr lang="ru-RU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779912" y="5301208"/>
            <a:ext cx="3816424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Ослепление Василия </a:t>
            </a:r>
            <a:r>
              <a:rPr lang="en-US" sz="2000" dirty="0" smtClean="0"/>
              <a:t>II</a:t>
            </a:r>
            <a:endParaRPr lang="ru-RU" sz="2000" dirty="0"/>
          </a:p>
        </p:txBody>
      </p:sp>
      <p:cxnSp>
        <p:nvCxnSpPr>
          <p:cNvPr id="15" name="Прямая со стрелкой 14"/>
          <p:cNvCxnSpPr>
            <a:stCxn id="3" idx="3"/>
            <a:endCxn id="10" idx="1"/>
          </p:cNvCxnSpPr>
          <p:nvPr/>
        </p:nvCxnSpPr>
        <p:spPr>
          <a:xfrm>
            <a:off x="2051720" y="2075657"/>
            <a:ext cx="1728192" cy="15731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4" idx="3"/>
            <a:endCxn id="9" idx="1"/>
          </p:cNvCxnSpPr>
          <p:nvPr/>
        </p:nvCxnSpPr>
        <p:spPr>
          <a:xfrm flipV="1">
            <a:off x="2051720" y="2764959"/>
            <a:ext cx="1728192" cy="174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5" idx="3"/>
            <a:endCxn id="8" idx="1"/>
          </p:cNvCxnSpPr>
          <p:nvPr/>
        </p:nvCxnSpPr>
        <p:spPr>
          <a:xfrm flipV="1">
            <a:off x="2051720" y="2054751"/>
            <a:ext cx="1728192" cy="16770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6" idx="3"/>
            <a:endCxn id="12" idx="1"/>
          </p:cNvCxnSpPr>
          <p:nvPr/>
        </p:nvCxnSpPr>
        <p:spPr>
          <a:xfrm>
            <a:off x="2051720" y="4523929"/>
            <a:ext cx="1728192" cy="9773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7" idx="3"/>
            <a:endCxn id="11" idx="1"/>
          </p:cNvCxnSpPr>
          <p:nvPr/>
        </p:nvCxnSpPr>
        <p:spPr>
          <a:xfrm flipV="1">
            <a:off x="2051720" y="4719047"/>
            <a:ext cx="1728192" cy="7409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923928" y="836712"/>
            <a:ext cx="3240360" cy="66335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Закрепление</a:t>
            </a:r>
            <a:r>
              <a:rPr kumimoji="0" lang="ru-RU" sz="2800" b="1" i="0" u="none" strike="noStrike" kern="1200" normalizeH="0" baseline="0" noProof="0" dirty="0" smtClean="0">
                <a:ln w="50800"/>
                <a:solidFill>
                  <a:schemeClr val="accent5">
                    <a:lumMod val="75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800" b="1" i="0" u="none" strike="noStrike" kern="1200" normalizeH="0" baseline="0" noProof="0" dirty="0">
              <a:ln w="50800"/>
              <a:solidFill>
                <a:schemeClr val="accent5">
                  <a:lumMod val="75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2492896"/>
            <a:ext cx="7056784" cy="156966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Смогли ли междоусобная борьба и внешние угрозы в 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XV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 веке ослабить позиции и авторитет Московского княжества?</a:t>
            </a:r>
            <a:endParaRPr lang="ru-RU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827584" y="908720"/>
            <a:ext cx="1224136" cy="115212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?</a:t>
            </a:r>
            <a:endParaRPr lang="ru-RU" sz="6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4653136"/>
            <a:ext cx="6336704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Междоусобная борьба ещё больше укрепила Московское княжество, был сделан важный шаг к государственному строительству – признана необходимость единовластия великого князя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340768"/>
            <a:ext cx="70567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Домашнее задание: </a:t>
            </a:r>
          </a:p>
          <a:p>
            <a:endParaRPr lang="ru-RU" sz="2400" b="1" dirty="0" smtClean="0"/>
          </a:p>
          <a:p>
            <a:r>
              <a:rPr lang="ru-RU" sz="2000" dirty="0" smtClean="0"/>
              <a:t>Выучить параграф 24</a:t>
            </a:r>
            <a:endParaRPr lang="ru-RU" sz="2000" dirty="0" smtClean="0"/>
          </a:p>
          <a:p>
            <a:r>
              <a:rPr lang="ru-RU" sz="2000" dirty="0" smtClean="0">
                <a:solidFill>
                  <a:srgbClr val="7030A0"/>
                </a:solidFill>
              </a:rPr>
              <a:t>«4» + ответить письменно на вопрос «Что означали прозвища князей и за что они их получили?»</a:t>
            </a:r>
          </a:p>
          <a:p>
            <a:r>
              <a:rPr lang="ru-RU" sz="2000" dirty="0" smtClean="0">
                <a:solidFill>
                  <a:srgbClr val="C00000"/>
                </a:solidFill>
              </a:rPr>
              <a:t>«5» + прочитать «Мнение историка» с.179-180 и ответить на вопросы </a:t>
            </a:r>
            <a:r>
              <a:rPr lang="ru-RU" sz="2000" dirty="0" smtClean="0">
                <a:solidFill>
                  <a:srgbClr val="C00000"/>
                </a:solidFill>
              </a:rPr>
              <a:t>письменно</a:t>
            </a:r>
            <a:endParaRPr lang="ru-RU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628800"/>
            <a:ext cx="777686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«Царь верховный! Молю, да позволишь мне, смиренному холопу, говорить за моего юного князя. Юрий ищет великого княжения по древним правам российским, а государь наш по твоей милости… Один требует, другой молит. Что значат летописи и мёртвые грамоты, где всё зависит от воли царской?»</a:t>
            </a:r>
          </a:p>
          <a:p>
            <a:endParaRPr lang="ru-RU" dirty="0"/>
          </a:p>
          <a:p>
            <a:pPr algn="r"/>
            <a:r>
              <a:rPr lang="ru-RU" i="1" dirty="0" smtClean="0"/>
              <a:t>Обращение московского боярина</a:t>
            </a:r>
          </a:p>
          <a:p>
            <a:pPr algn="r"/>
            <a:r>
              <a:rPr lang="ru-RU" i="1" dirty="0" smtClean="0"/>
              <a:t>Ивана Дмитриевича Всеволожского</a:t>
            </a:r>
          </a:p>
          <a:p>
            <a:pPr algn="r"/>
            <a:r>
              <a:rPr lang="ru-RU" i="1" dirty="0" smtClean="0"/>
              <a:t>к хану Улу-Мухаммеду в защиту Василия </a:t>
            </a:r>
            <a:r>
              <a:rPr lang="en-US" i="1" dirty="0" smtClean="0"/>
              <a:t>I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692696"/>
            <a:ext cx="3931920" cy="4226776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Основные 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Понятия</a:t>
            </a:r>
          </a:p>
          <a:p>
            <a:pPr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Государев двор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Местничество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Поместье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Юрьев день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55976" y="692696"/>
            <a:ext cx="4331304" cy="4154768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FF00"/>
                </a:solidFill>
              </a:rPr>
              <a:t>Исторические </a:t>
            </a:r>
          </a:p>
          <a:p>
            <a:pPr>
              <a:buNone/>
            </a:pPr>
            <a:r>
              <a:rPr lang="ru-RU" b="1" dirty="0" smtClean="0">
                <a:solidFill>
                  <a:srgbClr val="FFFF00"/>
                </a:solidFill>
              </a:rPr>
              <a:t>Личности</a:t>
            </a:r>
          </a:p>
          <a:p>
            <a:pPr>
              <a:buNone/>
            </a:pPr>
            <a:endParaRPr lang="ru-RU" b="1" dirty="0" smtClean="0">
              <a:solidFill>
                <a:srgbClr val="FFFF00"/>
              </a:solidFill>
            </a:endParaRPr>
          </a:p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Василий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ru-RU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Василий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II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Тёмный</a:t>
            </a:r>
          </a:p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Юрий Дмитриевич</a:t>
            </a:r>
          </a:p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Василий Косой</a:t>
            </a:r>
          </a:p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Дмитрий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Шемяка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611560" y="5301208"/>
            <a:ext cx="8064896" cy="79208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835696" y="5013176"/>
            <a:ext cx="0" cy="792088"/>
          </a:xfrm>
          <a:prstGeom prst="line">
            <a:avLst/>
          </a:prstGeom>
          <a:ln w="12700" cap="rnd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2" idx="0"/>
          </p:cNvCxnSpPr>
          <p:nvPr/>
        </p:nvCxnSpPr>
        <p:spPr>
          <a:xfrm flipH="1">
            <a:off x="4572000" y="4985590"/>
            <a:ext cx="22860" cy="9636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668344" y="5013176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203848" y="5013176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156176" y="5013176"/>
            <a:ext cx="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683568" y="5373216"/>
            <a:ext cx="648072" cy="64807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475656" y="4653136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1395</a:t>
            </a:r>
            <a:endParaRPr lang="ru-RU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2699792" y="465313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1408</a:t>
            </a:r>
            <a:endParaRPr lang="ru-RU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4139952" y="4653136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1433</a:t>
            </a:r>
            <a:endParaRPr lang="ru-RU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5724128" y="4653136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1446</a:t>
            </a:r>
            <a:endParaRPr lang="ru-RU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7236296" y="4653136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1497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755576" y="1340768"/>
            <a:ext cx="1224136" cy="115212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?</a:t>
            </a:r>
            <a:endParaRPr lang="ru-RU" sz="6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3068960"/>
            <a:ext cx="7056784" cy="156966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Смогли ли междоусобная борьба и внешние угрозы в 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XV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 веке ослабить позиции и авторитет Московского княжества?</a:t>
            </a:r>
            <a:endParaRPr lang="ru-RU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79912" y="1340768"/>
            <a:ext cx="3534942" cy="76944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Проблема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196752"/>
            <a:ext cx="6696744" cy="406265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</a:rPr>
              <a:t>План урока: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C00000"/>
                </a:solidFill>
              </a:rPr>
              <a:t>Правление Василия</a:t>
            </a:r>
            <a:r>
              <a:rPr lang="en-US" sz="2400" b="1" dirty="0" smtClean="0">
                <a:solidFill>
                  <a:srgbClr val="C00000"/>
                </a:solidFill>
              </a:rPr>
              <a:t>  I</a:t>
            </a:r>
            <a:endParaRPr lang="ru-RU" sz="2400" b="1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002060"/>
                </a:solidFill>
              </a:rPr>
              <a:t>Феодальная война второй четверти </a:t>
            </a:r>
            <a:r>
              <a:rPr lang="en-US" sz="2400" b="1" dirty="0" smtClean="0">
                <a:solidFill>
                  <a:srgbClr val="002060"/>
                </a:solidFill>
              </a:rPr>
              <a:t>XV</a:t>
            </a:r>
            <a:r>
              <a:rPr lang="ru-RU" sz="2400" b="1" dirty="0" smtClean="0">
                <a:solidFill>
                  <a:srgbClr val="002060"/>
                </a:solidFill>
              </a:rPr>
              <a:t> века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Поместная система и служилые люди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7030A0"/>
                </a:solidFill>
              </a:rPr>
              <a:t>Юрьев день</a:t>
            </a:r>
            <a:endParaRPr lang="ru-RU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www.wikireading.ru/img/421958_29_b00001524.png"/>
          <p:cNvPicPr>
            <a:picLocks noChangeAspect="1" noChangeArrowheads="1"/>
          </p:cNvPicPr>
          <p:nvPr/>
        </p:nvPicPr>
        <p:blipFill>
          <a:blip r:embed="rId2" cstate="print"/>
          <a:srcRect t="-2448" b="33085"/>
          <a:stretch>
            <a:fillRect/>
          </a:stretch>
        </p:blipFill>
        <p:spPr bwMode="auto">
          <a:xfrm>
            <a:off x="611560" y="1124744"/>
            <a:ext cx="8004448" cy="496855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411760" y="548680"/>
            <a:ext cx="424847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C00000"/>
                </a:solidFill>
              </a:rPr>
              <a:t>Правление Василия</a:t>
            </a:r>
            <a:r>
              <a:rPr lang="en-US" sz="2400" b="1" dirty="0" smtClean="0">
                <a:solidFill>
                  <a:srgbClr val="C00000"/>
                </a:solidFill>
              </a:rPr>
              <a:t>  I</a:t>
            </a:r>
            <a:endParaRPr lang="ru-RU" sz="24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211960" y="1340768"/>
            <a:ext cx="4464496" cy="504056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1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Конец </a:t>
            </a:r>
            <a:r>
              <a:rPr lang="en-US" sz="1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XIV</a:t>
            </a:r>
            <a:r>
              <a:rPr lang="ru-RU" sz="1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века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Удалось укрепить ведущую роль Московского княжества на северо-востоке Руси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 1390 году женился на Софье, дочери литовского князя </a:t>
            </a:r>
            <a:r>
              <a:rPr lang="ru-RU" sz="1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Витовта</a:t>
            </a:r>
            <a:endParaRPr lang="ru-RU" sz="1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 1391 году выкупил у хана ярлыки на </a:t>
            </a:r>
            <a:r>
              <a:rPr lang="ru-RU" sz="1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Нижегородско-Суздальское</a:t>
            </a:r>
            <a:r>
              <a:rPr lang="ru-RU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княжество, Тарусу и Муром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 1395 году Тамерлан отказался от похода на русские земли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 1399 году Василий </a:t>
            </a:r>
            <a:r>
              <a:rPr lang="en-US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ru-RU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заключил договор с Тверь</a:t>
            </a:r>
            <a:endParaRPr lang="ru-RU" sz="18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ru-RU" sz="1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Начало </a:t>
            </a:r>
            <a:r>
              <a:rPr lang="en-US" sz="1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XV</a:t>
            </a:r>
            <a:r>
              <a:rPr lang="ru-RU" sz="1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века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Вступил в вооруженный конфликт с </a:t>
            </a:r>
            <a:r>
              <a:rPr lang="ru-RU" sz="1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Витовтом</a:t>
            </a:r>
            <a:endParaRPr lang="ru-RU" sz="1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 1408 году на Москву напал темник </a:t>
            </a:r>
            <a:r>
              <a:rPr lang="ru-RU" sz="1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Едигей</a:t>
            </a:r>
            <a:endParaRPr lang="ru-RU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6" name="Содержимое 5" descr="василий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 l="10769" t="17004" r="32753"/>
          <a:stretch>
            <a:fillRect/>
          </a:stretch>
        </p:blipFill>
        <p:spPr>
          <a:xfrm>
            <a:off x="683568" y="1556792"/>
            <a:ext cx="3266731" cy="3600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051720" y="548680"/>
            <a:ext cx="444264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C00000"/>
                </a:solidFill>
              </a:rPr>
              <a:t>Правление Василия</a:t>
            </a:r>
            <a:r>
              <a:rPr lang="en-US" sz="2400" b="1" dirty="0" smtClean="0">
                <a:solidFill>
                  <a:srgbClr val="C00000"/>
                </a:solidFill>
              </a:rPr>
              <a:t>  I</a:t>
            </a:r>
            <a:endParaRPr lang="ru-RU" sz="24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www.wikireading.ru/img/421958_29_b00001524.png"/>
          <p:cNvPicPr>
            <a:picLocks noChangeAspect="1" noChangeArrowheads="1"/>
          </p:cNvPicPr>
          <p:nvPr/>
        </p:nvPicPr>
        <p:blipFill>
          <a:blip r:embed="rId2" cstate="print"/>
          <a:srcRect t="-2448" b="33085"/>
          <a:stretch>
            <a:fillRect/>
          </a:stretch>
        </p:blipFill>
        <p:spPr bwMode="auto">
          <a:xfrm>
            <a:off x="611560" y="1340768"/>
            <a:ext cx="8004448" cy="496855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39552" y="548680"/>
            <a:ext cx="8064896" cy="5716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Феодальная война второй четверти </a:t>
            </a:r>
            <a:r>
              <a:rPr lang="en-US" sz="2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XV</a:t>
            </a:r>
            <a:r>
              <a:rPr lang="ru-RU" sz="2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века</a:t>
            </a:r>
            <a:endParaRPr lang="ru-RU" sz="2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5445224"/>
            <a:ext cx="6527696" cy="105156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</a:t>
            </a:r>
            <a:r>
              <a:rPr lang="ru-RU" sz="3100" dirty="0" smtClean="0"/>
              <a:t>На какой основе будут объединяться русские земли ?</a:t>
            </a:r>
            <a:endParaRPr lang="ru-RU" sz="31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Василий </a:t>
            </a:r>
            <a:r>
              <a:rPr lang="en-US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</a:t>
            </a:r>
            <a:r>
              <a:rPr lang="en-US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499992" y="579438"/>
            <a:ext cx="4084097" cy="792162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3200" dirty="0" smtClean="0">
                <a:ln/>
                <a:solidFill>
                  <a:schemeClr val="accent3"/>
                </a:solidFill>
              </a:rPr>
              <a:t>Юрий Галицкий</a:t>
            </a:r>
            <a:endParaRPr lang="ru-RU" sz="3200" dirty="0">
              <a:ln/>
              <a:solidFill>
                <a:schemeClr val="accent3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16211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Московское боярство</a:t>
            </a:r>
          </a:p>
          <a:p>
            <a:r>
              <a:rPr lang="ru-RU" dirty="0" smtClean="0"/>
              <a:t>Хлебородный центр</a:t>
            </a:r>
          </a:p>
          <a:p>
            <a:r>
              <a:rPr lang="ru-RU" dirty="0" smtClean="0"/>
              <a:t>Помощь Орды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88023" y="1447800"/>
            <a:ext cx="3796065" cy="162116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Промысловые и торговые центры Севера и части Поволжья</a:t>
            </a:r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>
            <a:off x="2339752" y="3068960"/>
            <a:ext cx="432048" cy="1152128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39552" y="4221088"/>
            <a:ext cx="3960440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Создать военно-политический союз</a:t>
            </a:r>
          </a:p>
          <a:p>
            <a:r>
              <a:rPr lang="ru-RU" dirty="0" smtClean="0"/>
              <a:t>Сильная деспотическая власть</a:t>
            </a:r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6588224" y="3068960"/>
            <a:ext cx="432048" cy="1152128"/>
          </a:xfrm>
          <a:prstGeom prst="down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860032" y="4221088"/>
            <a:ext cx="3744416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Объединиться на основе развития экономических связей, промысла и торговли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203848" y="3356992"/>
            <a:ext cx="2808312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Новгород, Тверь 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11560" y="5229200"/>
            <a:ext cx="1224136" cy="108012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?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262</TotalTime>
  <Words>833</Words>
  <Application>Microsoft Office PowerPoint</Application>
  <PresentationFormat>Экран (4:3)</PresentationFormat>
  <Paragraphs>119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Аспект</vt:lpstr>
      <vt:lpstr>Московское княжество в конце XIV - середине XVвека</vt:lpstr>
      <vt:lpstr>Слайд 2</vt:lpstr>
      <vt:lpstr>Слайд 3</vt:lpstr>
      <vt:lpstr>Слайд 4</vt:lpstr>
      <vt:lpstr>Слайд 5</vt:lpstr>
      <vt:lpstr>Слайд 6</vt:lpstr>
      <vt:lpstr>Правление Василия  I</vt:lpstr>
      <vt:lpstr>Слайд 8</vt:lpstr>
      <vt:lpstr> На какой основе будут объединяться русские земли ?</vt:lpstr>
      <vt:lpstr>Слайд 10</vt:lpstr>
      <vt:lpstr>Поместная система и служилые люди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HP</cp:lastModifiedBy>
  <cp:revision>63</cp:revision>
  <dcterms:created xsi:type="dcterms:W3CDTF">2019-01-02T16:29:20Z</dcterms:created>
  <dcterms:modified xsi:type="dcterms:W3CDTF">2019-01-02T20:52:04Z</dcterms:modified>
</cp:coreProperties>
</file>