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6667-7DBB-4021-9577-6F21D3664F46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2AA67-F1E5-4109-A7E6-8AC94C712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по карте:</a:t>
            </a:r>
          </a:p>
          <a:p>
            <a:r>
              <a:rPr lang="ru-RU" dirty="0" smtClean="0"/>
              <a:t>1. Сравните территории Московского княжества к 1462 году и границу единого Российского государства к 1505 году</a:t>
            </a:r>
          </a:p>
          <a:p>
            <a:r>
              <a:rPr lang="ru-RU" dirty="0" smtClean="0"/>
              <a:t>2. Какие земли вошли в состав Московского государства при Иване </a:t>
            </a:r>
            <a:r>
              <a:rPr lang="en-US" dirty="0" smtClean="0"/>
              <a:t>III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AA67-F1E5-4109-A7E6-8AC94C7123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Самостоятельная работа учащихся.</a:t>
            </a:r>
          </a:p>
          <a:p>
            <a:r>
              <a:rPr lang="ru-RU" dirty="0" smtClean="0"/>
              <a:t>Задание:</a:t>
            </a:r>
            <a:r>
              <a:rPr lang="ru-RU" baseline="0" dirty="0" smtClean="0"/>
              <a:t> рассмотрите карту на стр.195 учебника и заполните таблицу</a:t>
            </a:r>
          </a:p>
          <a:p>
            <a:r>
              <a:rPr lang="ru-RU" baseline="0" dirty="0" smtClean="0"/>
              <a:t>Проверка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AA67-F1E5-4109-A7E6-8AC94C7123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Самостоятельная работа учащихся.</a:t>
            </a:r>
          </a:p>
          <a:p>
            <a:r>
              <a:rPr lang="ru-RU" dirty="0" smtClean="0"/>
              <a:t>Задание:</a:t>
            </a:r>
            <a:r>
              <a:rPr lang="ru-RU" baseline="0" dirty="0" smtClean="0"/>
              <a:t> рассмотрите карту на стр.195 учебника и заполните таблицу</a:t>
            </a:r>
          </a:p>
          <a:p>
            <a:r>
              <a:rPr lang="ru-RU" baseline="0" dirty="0" smtClean="0"/>
              <a:t>Проверка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AA67-F1E5-4109-A7E6-8AC94C7123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по карте:</a:t>
            </a:r>
          </a:p>
          <a:p>
            <a:r>
              <a:rPr lang="ru-RU" dirty="0" smtClean="0"/>
              <a:t>1. Сравните территории Московского княжества к 1462 году и границу единого Российского государства к 1505 году</a:t>
            </a:r>
          </a:p>
          <a:p>
            <a:r>
              <a:rPr lang="ru-RU" dirty="0" smtClean="0"/>
              <a:t>2. Какие земли вошли в состав Московского государства при Иване </a:t>
            </a:r>
            <a:r>
              <a:rPr lang="en-US" dirty="0" smtClean="0"/>
              <a:t>III</a:t>
            </a:r>
            <a:r>
              <a:rPr lang="ru-RU" smtClean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AA67-F1E5-4109-A7E6-8AC94C7123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2AA67-F1E5-4109-A7E6-8AC94C7123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040AD1-C85D-424C-A67E-47C5342546F9}" type="datetimeFigureOut">
              <a:rPr lang="ru-RU" smtClean="0"/>
              <a:pPr/>
              <a:t>07.01.2019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597C8E-89C6-4873-84AD-7049BC321A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единого Русского государства в </a:t>
            </a:r>
            <a:r>
              <a:rPr lang="en-US" dirty="0" smtClean="0"/>
              <a:t>XV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840760" cy="17526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Monotype Corsiva" pitchFamily="66" charset="0"/>
              </a:rPr>
              <a:t>Объединение русских земель вокруг Москвы</a:t>
            </a:r>
            <a:endParaRPr lang="ru-RU" sz="60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47971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Кузнецова Олеся Алексеевна, учитель истории  Филиала МБОУ «Ивановская СОШ» Елизарьевская ООШ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286744" cy="476250"/>
          </a:xfrm>
        </p:spPr>
        <p:txBody>
          <a:bodyPr/>
          <a:lstStyle/>
          <a:p>
            <a:fld id="{31B89D71-F97D-4B9C-A4F6-6283938CC9F3}" type="datetime4">
              <a:rPr lang="ru-RU" sz="2400" smtClean="0"/>
              <a:pPr/>
              <a:t>7 января 2019 г.</a:t>
            </a:fld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74638"/>
            <a:ext cx="8568952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Политическое объединение русских земель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1124744"/>
          <a:ext cx="7776864" cy="557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57606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присоединения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территорий, присоединенных  к</a:t>
                      </a:r>
                      <a:r>
                        <a:rPr lang="ru-RU" baseline="0" dirty="0" smtClean="0"/>
                        <a:t> Московскому государству при Иване </a:t>
                      </a:r>
                      <a:r>
                        <a:rPr lang="en-US" baseline="0" dirty="0" smtClean="0"/>
                        <a:t>III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Calibri Light" pitchFamily="34" charset="0"/>
                          <a:cs typeface="Calibri Light" pitchFamily="34" charset="0"/>
                        </a:rPr>
                        <a:t>1463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Ярославль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Calibri Light" pitchFamily="34" charset="0"/>
                          <a:cs typeface="Calibri Light" pitchFamily="34" charset="0"/>
                        </a:rPr>
                        <a:t>1471</a:t>
                      </a:r>
                      <a:endParaRPr lang="ru-RU" sz="240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Пермь Малая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1472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Пермь Великая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1474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Ростовское княжество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1478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Двинская земля, Новгородская земля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1483-1499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alibri Light" pitchFamily="34" charset="0"/>
                          <a:cs typeface="Calibri Light" pitchFamily="34" charset="0"/>
                        </a:rPr>
                        <a:t>Югра</a:t>
                      </a:r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 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1485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Тверское княжество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1489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Вятская земля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1494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Вязьма, </a:t>
                      </a:r>
                      <a:r>
                        <a:rPr lang="ru-RU" sz="2400" dirty="0" err="1" smtClean="0">
                          <a:latin typeface="Calibri Light" pitchFamily="34" charset="0"/>
                          <a:cs typeface="Calibri Light" pitchFamily="34" charset="0"/>
                        </a:rPr>
                        <a:t>Верховские</a:t>
                      </a:r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 княжества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1503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Города Чернигов,</a:t>
                      </a:r>
                      <a:r>
                        <a:rPr lang="ru-RU" sz="2400" baseline="0" dirty="0" smtClean="0">
                          <a:latin typeface="Calibri Light" pitchFamily="34" charset="0"/>
                          <a:cs typeface="Calibri Light" pitchFamily="34" charset="0"/>
                        </a:rPr>
                        <a:t> Мценск, Стародуб, Новгород-Северский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327448"/>
            <a:ext cx="3563888" cy="55305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Прочитать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пункт 2 параграфа 26 и эпиграф к уроку.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Ответить  на вопросы: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1) Почему Иван </a:t>
            </a:r>
            <a:r>
              <a:rPr lang="en-US" dirty="0" smtClean="0"/>
              <a:t>III</a:t>
            </a:r>
            <a:r>
              <a:rPr lang="ru-RU" dirty="0" smtClean="0"/>
              <a:t> начал подчинение Великого Новгорода с ликвидации вечевого собрания и выборных должностей?</a:t>
            </a:r>
            <a:br>
              <a:rPr lang="ru-RU" dirty="0" smtClean="0"/>
            </a:br>
            <a:r>
              <a:rPr lang="ru-RU" dirty="0" smtClean="0"/>
              <a:t>2) Кому отныне принадлежали обширные земельные владения Великого Новгорода?</a:t>
            </a:r>
            <a:br>
              <a:rPr lang="ru-RU" dirty="0" smtClean="0"/>
            </a:br>
            <a:r>
              <a:rPr lang="ru-RU" dirty="0" smtClean="0"/>
              <a:t>3)Как называется власть московского князя, если исходить из его слов – «а государство всё нам держать»?</a:t>
            </a:r>
            <a:endParaRPr lang="ru-RU" dirty="0"/>
          </a:p>
        </p:txBody>
      </p:sp>
      <p:pic>
        <p:nvPicPr>
          <p:cNvPr id="6" name="Рисунок 5" descr="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300" r="103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Присоединение Великого Новгорода – высылка в Москву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8568952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Политическое объединение русских земель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5949280"/>
            <a:ext cx="3816424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САМОДЕРЖАВИЕ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Политическое объединение русских земель</a:t>
            </a:r>
            <a:endParaRPr lang="ru-RU" sz="3200" b="1" dirty="0"/>
          </a:p>
        </p:txBody>
      </p:sp>
      <p:pic>
        <p:nvPicPr>
          <p:cNvPr id="5" name="Содержимое 4" descr="иван3-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3609474" cy="4800600"/>
          </a:xfrm>
        </p:spPr>
      </p:pic>
      <p:sp>
        <p:nvSpPr>
          <p:cNvPr id="6" name="TextBox 5"/>
          <p:cNvSpPr txBox="1"/>
          <p:nvPr/>
        </p:nvSpPr>
        <p:spPr>
          <a:xfrm>
            <a:off x="5508104" y="1556792"/>
            <a:ext cx="33123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Calibri Light" pitchFamily="34" charset="0"/>
                <a:cs typeface="Calibri Light" pitchFamily="34" charset="0"/>
              </a:rPr>
              <a:t>Присоединение огромной территории раздвинули границы Русского государства</a:t>
            </a:r>
          </a:p>
          <a:p>
            <a:endParaRPr lang="ru-RU" sz="2400" b="1" dirty="0">
              <a:latin typeface="Calibri Light" pitchFamily="34" charset="0"/>
              <a:cs typeface="Calibri Light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Лишь немногие области сохранили свою независимость. Их черёд  влиться в состав нового государства наступил в годы правления Василия </a:t>
            </a:r>
            <a:r>
              <a:rPr lang="en-US" sz="2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III </a:t>
            </a:r>
            <a:r>
              <a:rPr lang="ru-RU" sz="2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Ивановича</a:t>
            </a:r>
            <a:endParaRPr lang="ru-RU" sz="2400" b="1" dirty="0">
              <a:solidFill>
                <a:srgbClr val="C0000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Освобождение от ордынской зависимости. Войны с Литвой</a:t>
            </a:r>
            <a:endParaRPr lang="ru-RU" sz="3200" b="1" dirty="0"/>
          </a:p>
        </p:txBody>
      </p:sp>
      <p:pic>
        <p:nvPicPr>
          <p:cNvPr id="5" name="Содержимое 4" descr="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34716" y="1101931"/>
            <a:ext cx="4761420" cy="5756069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5868144" y="1340768"/>
            <a:ext cx="648072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Орда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04248" y="1268760"/>
            <a:ext cx="1944216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Крымское ханство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248" y="2060848"/>
            <a:ext cx="194421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Казанское ханство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04248" y="2852936"/>
            <a:ext cx="194421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Астраханское ханство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3717032"/>
            <a:ext cx="194421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Сибирское ханство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248" y="4581128"/>
            <a:ext cx="194421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Ногайская Орда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5517232"/>
            <a:ext cx="1944216" cy="64807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Большая Орда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6237312"/>
            <a:ext cx="137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Хан АХМАТ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ofipages.net/users_files/serd@aaanet.ru/gallery/%D0%9C%D1%83%D0%BB%D1%8C%D1%82%D0%9A%D1%83%D1%80%D1%81/1/%D0%9A%D0%B0%D1%80%D1%82%D1%8B/%D0%A3%D0%93%D0%A0%D0%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408712" cy="417959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88640"/>
            <a:ext cx="8568952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Освобождение от ордынской зависимости. Войны с Литвой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268760"/>
            <a:ext cx="6706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Казимир </a:t>
            </a:r>
            <a:r>
              <a:rPr lang="en-US" sz="2800" b="1" dirty="0" smtClean="0"/>
              <a:t>IV 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sz="2800" b="1" dirty="0" smtClean="0"/>
              <a:t>+ </a:t>
            </a:r>
            <a:r>
              <a:rPr lang="ru-RU" sz="2800" b="1" dirty="0" smtClean="0">
                <a:solidFill>
                  <a:srgbClr val="002060"/>
                </a:solidFill>
              </a:rPr>
              <a:t>хан Ахмат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Иван </a:t>
            </a:r>
            <a:r>
              <a:rPr lang="en-US" sz="2800" b="1" dirty="0" smtClean="0">
                <a:solidFill>
                  <a:srgbClr val="FF0000"/>
                </a:solidFill>
              </a:rPr>
              <a:t>III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6093296"/>
            <a:ext cx="842493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Полное освобождение Руси  от владычества Орды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636912"/>
            <a:ext cx="151216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285293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1480 г.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стояние на Угре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88640"/>
            <a:ext cx="8568952" cy="980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Освобождение от ордынской зависимости. Войны с Литвой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08104" y="1628800"/>
            <a:ext cx="3024336" cy="2448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 конца </a:t>
            </a:r>
            <a:r>
              <a:rPr lang="en-US" sz="20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XV</a:t>
            </a:r>
            <a:r>
              <a:rPr lang="ru-RU" sz="20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 века территория единого Русского государства расширялась за счет русских княжеств, некогда оказавшихся в составе польско-литовского государства.</a:t>
            </a:r>
            <a:endParaRPr lang="ru-RU" sz="2000" b="1" dirty="0">
              <a:solidFill>
                <a:srgbClr val="C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34818" name="Picture 2" descr="http://davaiknam.ru/texts/1151/1150956/1150956_html_m7ccc5f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799"/>
            <a:ext cx="4824536" cy="4824537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508104" y="4365104"/>
            <a:ext cx="3240360" cy="20882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Литва вынуждена была смириться с утратой многих  городов, в том числе Чернигова, Стародуба, Путивля, Рыльска, Брянска, Дорогобужа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Историческое значение возникновения единого Русского государства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2060848"/>
            <a:ext cx="6768752" cy="35283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1763688" y="2492896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Рост территории государства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Изменение политической системы Восточной Европы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Складывание </a:t>
            </a:r>
            <a:r>
              <a:rPr lang="ru-RU" sz="2800" b="1" i="1" dirty="0" smtClean="0">
                <a:solidFill>
                  <a:schemeClr val="bg1"/>
                </a:solidFill>
              </a:rPr>
              <a:t>великорусской народности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</a:rPr>
              <a:t>Многонациональное государство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Историческое значение возникновения единого Русского государства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https://ds04.infourok.ru/uploads/ex/03f3/0010b94a-54a626b1/1/img8.jpg"/>
          <p:cNvPicPr>
            <a:picLocks noChangeAspect="1" noChangeArrowheads="1"/>
          </p:cNvPicPr>
          <p:nvPr/>
        </p:nvPicPr>
        <p:blipFill>
          <a:blip r:embed="rId2" cstate="print"/>
          <a:srcRect l="2751" t="14300" r="2751" b="2751"/>
          <a:stretch>
            <a:fillRect/>
          </a:stretch>
        </p:blipFill>
        <p:spPr bwMode="auto">
          <a:xfrm>
            <a:off x="1115616" y="1549592"/>
            <a:ext cx="7776864" cy="5119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9269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Закрепление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700808"/>
            <a:ext cx="6192688" cy="255454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Утверждение власти Москвы ослабило Русь или создало основу для возникновения в Европе могущественного государства?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941168"/>
            <a:ext cx="75608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Утверждение власти Москвы способствовало созданию централизованного государства с сохранением религиозной и политической самобытности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539552" y="548680"/>
            <a:ext cx="122413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?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Закрепление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980728"/>
            <a:ext cx="465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Соотнесите даты  и события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1772816"/>
            <a:ext cx="136815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1462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2780928"/>
            <a:ext cx="136815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1478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3789040"/>
            <a:ext cx="136815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1480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4869160"/>
            <a:ext cx="136815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1485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5805264"/>
            <a:ext cx="136815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1489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3968" y="1628800"/>
            <a:ext cx="4248472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Окончательное </a:t>
            </a:r>
            <a:r>
              <a:rPr lang="ru-RU" sz="2400" b="1" dirty="0" smtClean="0"/>
              <a:t>покорение Великого Новгорода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2636912"/>
            <a:ext cx="446449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Вхождение Вятской земли в состав Московского княжества</a:t>
            </a:r>
            <a:endParaRPr lang="ru-RU" sz="2400" b="1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5976" y="3717032"/>
            <a:ext cx="4320480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Стояние на Угре, окончание иноземного владычества</a:t>
            </a:r>
            <a:endParaRPr lang="ru-RU" sz="2400" b="1" dirty="0" smtClean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5976" y="4797152"/>
            <a:ext cx="4320480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Присоединение Тверского княжества к Московскому</a:t>
            </a:r>
            <a:endParaRPr lang="ru-RU" sz="2400" b="1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5805264"/>
            <a:ext cx="43204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Начало правления Ивана </a:t>
            </a:r>
            <a:r>
              <a:rPr lang="en-US" sz="2400" dirty="0" smtClean="0"/>
              <a:t>III</a:t>
            </a:r>
            <a:endParaRPr lang="ru-RU" sz="2400" b="1" dirty="0" smtClean="0"/>
          </a:p>
        </p:txBody>
      </p:sp>
      <p:cxnSp>
        <p:nvCxnSpPr>
          <p:cNvPr id="18" name="Прямая со стрелкой 17"/>
          <p:cNvCxnSpPr>
            <a:stCxn id="7" idx="3"/>
            <a:endCxn id="16" idx="1"/>
          </p:cNvCxnSpPr>
          <p:nvPr/>
        </p:nvCxnSpPr>
        <p:spPr>
          <a:xfrm>
            <a:off x="2627784" y="2024844"/>
            <a:ext cx="1728192" cy="40684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3"/>
            <a:endCxn id="12" idx="1"/>
          </p:cNvCxnSpPr>
          <p:nvPr/>
        </p:nvCxnSpPr>
        <p:spPr>
          <a:xfrm flipV="1">
            <a:off x="2627784" y="2024844"/>
            <a:ext cx="1656184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3"/>
            <a:endCxn id="14" idx="1"/>
          </p:cNvCxnSpPr>
          <p:nvPr/>
        </p:nvCxnSpPr>
        <p:spPr>
          <a:xfrm>
            <a:off x="2627784" y="4041068"/>
            <a:ext cx="1728192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3"/>
            <a:endCxn id="15" idx="1"/>
          </p:cNvCxnSpPr>
          <p:nvPr/>
        </p:nvCxnSpPr>
        <p:spPr>
          <a:xfrm>
            <a:off x="2627784" y="5121188"/>
            <a:ext cx="1728192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  <a:endCxn id="13" idx="1"/>
          </p:cNvCxnSpPr>
          <p:nvPr/>
        </p:nvCxnSpPr>
        <p:spPr>
          <a:xfrm flipV="1">
            <a:off x="2627784" y="3032956"/>
            <a:ext cx="1728192" cy="30243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560840" cy="34563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«Государство наше таково… вечевому колоколу в Новгороде не быть; посаднику не быть, а государство всё нам держать; волостями, сёлами нам владеть, как владеем в Низовой земле… а суду быть по старине, как в земле суд стоит».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120" y="692696"/>
            <a:ext cx="3073728" cy="99404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Эпиграф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445224"/>
            <a:ext cx="460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Ответ Ивана </a:t>
            </a:r>
            <a:r>
              <a:rPr lang="en-US" dirty="0" smtClean="0"/>
              <a:t>III</a:t>
            </a:r>
            <a:r>
              <a:rPr lang="ru-RU" dirty="0" smtClean="0"/>
              <a:t> новгородским боярам  </a:t>
            </a:r>
          </a:p>
          <a:p>
            <a:pPr algn="r"/>
            <a:r>
              <a:rPr lang="ru-RU" dirty="0" smtClean="0"/>
              <a:t>на вопрос о будущем Великого Новгорода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40768"/>
            <a:ext cx="70567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Домашнее задание: </a:t>
            </a:r>
          </a:p>
          <a:p>
            <a:endParaRPr lang="ru-RU" sz="2800" b="1" dirty="0" smtClean="0"/>
          </a:p>
          <a:p>
            <a:r>
              <a:rPr lang="ru-RU" sz="2800" dirty="0" smtClean="0"/>
              <a:t>Выучить параграф </a:t>
            </a:r>
            <a:r>
              <a:rPr lang="ru-RU" sz="2800" dirty="0" smtClean="0"/>
              <a:t>26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7030A0"/>
                </a:solidFill>
              </a:rPr>
              <a:t>Выполнить контурную карту 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«5» + прочитать «Мнение историка» </a:t>
            </a:r>
            <a:r>
              <a:rPr lang="ru-RU" sz="2800" dirty="0" smtClean="0">
                <a:solidFill>
                  <a:srgbClr val="C00000"/>
                </a:solidFill>
              </a:rPr>
              <a:t>с.201-202 </a:t>
            </a:r>
            <a:r>
              <a:rPr lang="ru-RU" sz="2800" dirty="0" smtClean="0">
                <a:solidFill>
                  <a:srgbClr val="C00000"/>
                </a:solidFill>
              </a:rPr>
              <a:t>и ответить на вопросы письменно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692696"/>
            <a:ext cx="3402664" cy="4226776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Основные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Понятия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Государь всея Руси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Великорусская народность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692696"/>
            <a:ext cx="3899256" cy="352839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Исторические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Личности</a:t>
            </a: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Иван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III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Ахмат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Казимир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IV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1560" y="5301208"/>
            <a:ext cx="8064896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35696" y="5013176"/>
            <a:ext cx="0" cy="792088"/>
          </a:xfrm>
          <a:prstGeom prst="line">
            <a:avLst/>
          </a:prstGeom>
          <a:ln w="12700" cap="rnd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0"/>
          </p:cNvCxnSpPr>
          <p:nvPr/>
        </p:nvCxnSpPr>
        <p:spPr>
          <a:xfrm flipH="1">
            <a:off x="4572000" y="4985590"/>
            <a:ext cx="22860" cy="963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668344" y="501317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03848" y="501317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176" y="501317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83568" y="5373216"/>
            <a:ext cx="648072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5656" y="4653136"/>
            <a:ext cx="710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1462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43808" y="46531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1478</a:t>
            </a:r>
            <a:endParaRPr lang="ru-RU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283968" y="4653136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1480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24128" y="465313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1485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236296" y="4653136"/>
            <a:ext cx="729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1489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69269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</a:rPr>
              <a:t>Проблема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772816"/>
            <a:ext cx="6264696" cy="255454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Утверждение власти Москвы ослабило Русь или создало основу для возникновения в Европе могущественного государства?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980728"/>
            <a:ext cx="2952328" cy="5040560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План урока: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>1. Иван </a:t>
            </a:r>
            <a:r>
              <a:rPr lang="en-US" sz="2200" dirty="0" smtClean="0"/>
              <a:t>III</a:t>
            </a:r>
            <a:r>
              <a:rPr lang="ru-RU" sz="2200" dirty="0" smtClean="0"/>
              <a:t> – «государь всея Руси»</a:t>
            </a:r>
            <a:br>
              <a:rPr lang="ru-RU" sz="2200" dirty="0" smtClean="0"/>
            </a:br>
            <a:r>
              <a:rPr lang="ru-RU" sz="2200" dirty="0" smtClean="0"/>
              <a:t>2. Политическое объединение русских земель</a:t>
            </a:r>
            <a:br>
              <a:rPr lang="ru-RU" sz="2200" dirty="0" smtClean="0"/>
            </a:br>
            <a:r>
              <a:rPr lang="ru-RU" sz="2200" dirty="0" smtClean="0"/>
              <a:t>3. Освобождение от ордынской зависимости. Войны с Литвой</a:t>
            </a:r>
            <a:br>
              <a:rPr lang="ru-RU" sz="2200" dirty="0" smtClean="0"/>
            </a:br>
            <a:r>
              <a:rPr lang="ru-RU" sz="2200" dirty="0" smtClean="0"/>
              <a:t>4. Историческое значение возникновения единого Русского государства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Стояние на Угре</a:t>
            </a:r>
            <a:endParaRPr lang="ru-RU" sz="2400" dirty="0"/>
          </a:p>
        </p:txBody>
      </p:sp>
      <p:pic>
        <p:nvPicPr>
          <p:cNvPr id="1026" name="Picture 2" descr="http://www.the-submarine.ru/images/topics/photos/m/2015/02/2132_1_1423981686_9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1836" r="2183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8486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400" b="1" dirty="0" smtClean="0"/>
              <a:t>Иван </a:t>
            </a:r>
            <a:r>
              <a:rPr lang="en-US" sz="4400" b="1" dirty="0" smtClean="0"/>
              <a:t>III</a:t>
            </a:r>
            <a:r>
              <a:rPr lang="ru-RU" sz="4400" b="1" dirty="0" smtClean="0"/>
              <a:t> – «государь всея Руси»</a:t>
            </a:r>
            <a:endParaRPr lang="ru-RU" b="1" dirty="0"/>
          </a:p>
        </p:txBody>
      </p:sp>
      <p:pic>
        <p:nvPicPr>
          <p:cNvPr id="4" name="Содержимое 3" descr="иван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770"/>
          <a:stretch>
            <a:fillRect/>
          </a:stretch>
        </p:blipFill>
        <p:spPr>
          <a:xfrm>
            <a:off x="1115616" y="1539596"/>
            <a:ext cx="7848872" cy="51349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384864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400" b="1" dirty="0" smtClean="0"/>
              <a:t>Иван </a:t>
            </a:r>
            <a:r>
              <a:rPr lang="en-US" sz="4400" b="1" dirty="0" smtClean="0"/>
              <a:t>III</a:t>
            </a:r>
            <a:r>
              <a:rPr lang="ru-RU" sz="4400" b="1" dirty="0" smtClean="0"/>
              <a:t> – «государь всея Руси»</a:t>
            </a:r>
            <a:endParaRPr lang="ru-RU" b="1" dirty="0"/>
          </a:p>
        </p:txBody>
      </p:sp>
      <p:pic>
        <p:nvPicPr>
          <p:cNvPr id="6" name="Содержимое 5" descr="иван3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3529853" cy="4800600"/>
          </a:xfrm>
        </p:spPr>
      </p:pic>
      <p:sp>
        <p:nvSpPr>
          <p:cNvPr id="7" name="TextBox 6"/>
          <p:cNvSpPr txBox="1"/>
          <p:nvPr/>
        </p:nvSpPr>
        <p:spPr>
          <a:xfrm>
            <a:off x="5148064" y="170080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Три главные задачи: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Завершить объединение русских земель вокруг Москвы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Окончательно освободиться от ордынской зависимости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rPr>
              <a:t>Приступить к созданию  нового государства с централизованным управлением</a:t>
            </a:r>
            <a:endParaRPr lang="ru-RU" sz="2400" b="1" dirty="0">
              <a:solidFill>
                <a:srgbClr val="00206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7809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/>
              <a:t>Политическое объединение русских земель</a:t>
            </a:r>
            <a:endParaRPr lang="ru-RU" sz="3200" b="1" dirty="0"/>
          </a:p>
        </p:txBody>
      </p:sp>
      <p:pic>
        <p:nvPicPr>
          <p:cNvPr id="8" name="Содержимое 7" descr="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01" t="4457" r="2426" b="16440"/>
          <a:stretch>
            <a:fillRect/>
          </a:stretch>
        </p:blipFill>
        <p:spPr>
          <a:xfrm>
            <a:off x="2411760" y="1124744"/>
            <a:ext cx="4968552" cy="5511987"/>
          </a:xfr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74638"/>
            <a:ext cx="8568952" cy="7780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Политическое объединение русских земель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1124744"/>
          <a:ext cx="7776864" cy="5212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57606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присоединения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Название территорий, присоединенных  к</a:t>
                      </a:r>
                      <a:r>
                        <a:rPr lang="ru-RU" baseline="0" dirty="0" smtClean="0"/>
                        <a:t> Московскому государству при Иване </a:t>
                      </a:r>
                      <a:r>
                        <a:rPr lang="en-US" baseline="0" dirty="0" smtClean="0"/>
                        <a:t>III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latin typeface="Calibri Light" pitchFamily="34" charset="0"/>
                          <a:cs typeface="Calibri Light" pitchFamily="34" charset="0"/>
                        </a:rPr>
                        <a:t>1463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Пермь Малая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1472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1474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Ростовское княжество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Двинская земля, Новгородская земля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1483-1499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 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Тверское княжество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1489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1494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Вязьма, </a:t>
                      </a:r>
                      <a:r>
                        <a:rPr lang="ru-RU" sz="2400" dirty="0" err="1" smtClean="0">
                          <a:latin typeface="Calibri Light" pitchFamily="34" charset="0"/>
                          <a:cs typeface="Calibri Light" pitchFamily="34" charset="0"/>
                        </a:rPr>
                        <a:t>Верховские</a:t>
                      </a:r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 княжества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1503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alibri Light" pitchFamily="34" charset="0"/>
                          <a:cs typeface="Calibri Light" pitchFamily="34" charset="0"/>
                        </a:rPr>
                        <a:t>Города</a:t>
                      </a:r>
                      <a:r>
                        <a:rPr lang="ru-RU" sz="2400" baseline="0" dirty="0" smtClean="0">
                          <a:latin typeface="Calibri Light" pitchFamily="34" charset="0"/>
                          <a:cs typeface="Calibri Light" pitchFamily="34" charset="0"/>
                        </a:rPr>
                        <a:t> …</a:t>
                      </a:r>
                      <a:endParaRPr lang="ru-RU" sz="2400" dirty="0"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445</TotalTime>
  <Words>636</Words>
  <Application>Microsoft Office PowerPoint</Application>
  <PresentationFormat>Экран (4:3)</PresentationFormat>
  <Paragraphs>143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Формирование единого Русского государства в XV века</vt:lpstr>
      <vt:lpstr>«Государство наше таково… вечевому колоколу в Новгороде не быть; посаднику не быть, а государство всё нам держать; волостями, сёлами нам владеть, как владеем в Низовой земле… а суду быть по старине, как в земле суд стоит». </vt:lpstr>
      <vt:lpstr>Слайд 3</vt:lpstr>
      <vt:lpstr>Слайд 4</vt:lpstr>
      <vt:lpstr>План урока: 1. Иван III – «государь всея Руси» 2. Политическое объединение русских земель 3. Освобождение от ордынской зависимости. Войны с Литвой 4. Историческое значение возникновения единого Русского государства</vt:lpstr>
      <vt:lpstr>Иван III – «государь всея Руси»</vt:lpstr>
      <vt:lpstr>Иван III – «государь всея Руси»</vt:lpstr>
      <vt:lpstr>Политическое объединение русских земель</vt:lpstr>
      <vt:lpstr>Слайд 9</vt:lpstr>
      <vt:lpstr>Слайд 10</vt:lpstr>
      <vt:lpstr>ЗАДАНИЕ: Прочитать  пункт 2 параграфа 26 и эпиграф к уроку.  Ответить  на вопросы:  1) Почему Иван III начал подчинение Великого Новгорода с ликвидации вечевого собрания и выборных должностей? 2) Кому отныне принадлежали обширные земельные владения Великого Новгорода? 3)Как называется власть московского князя, если исходить из его слов – «а государство всё нам держать»?</vt:lpstr>
      <vt:lpstr>Политическое объединение русских земель</vt:lpstr>
      <vt:lpstr>Освобождение от ордынской зависимости. Войны с Литвой</vt:lpstr>
      <vt:lpstr>Слайд 14</vt:lpstr>
      <vt:lpstr>Слайд 15</vt:lpstr>
      <vt:lpstr>Историческое значение возникновения единого Русского государства</vt:lpstr>
      <vt:lpstr>Историческое значение возникновения единого Русского государства</vt:lpstr>
      <vt:lpstr>Слайд 18</vt:lpstr>
      <vt:lpstr>Слайд 19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единого Русского государства в XV века</dc:title>
  <dc:creator>HP</dc:creator>
  <cp:lastModifiedBy>HP</cp:lastModifiedBy>
  <cp:revision>49</cp:revision>
  <dcterms:created xsi:type="dcterms:W3CDTF">2019-01-06T13:07:01Z</dcterms:created>
  <dcterms:modified xsi:type="dcterms:W3CDTF">2019-01-07T14:36:45Z</dcterms:modified>
</cp:coreProperties>
</file>