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58" r:id="rId4"/>
    <p:sldId id="259" r:id="rId5"/>
    <p:sldId id="291" r:id="rId6"/>
    <p:sldId id="293" r:id="rId7"/>
    <p:sldId id="306" r:id="rId8"/>
    <p:sldId id="294" r:id="rId9"/>
    <p:sldId id="295" r:id="rId10"/>
    <p:sldId id="297" r:id="rId11"/>
    <p:sldId id="296" r:id="rId12"/>
    <p:sldId id="299" r:id="rId13"/>
    <p:sldId id="300" r:id="rId14"/>
    <p:sldId id="298" r:id="rId15"/>
    <p:sldId id="301" r:id="rId16"/>
    <p:sldId id="302" r:id="rId17"/>
    <p:sldId id="303" r:id="rId18"/>
    <p:sldId id="304" r:id="rId19"/>
    <p:sldId id="305" r:id="rId20"/>
    <p:sldId id="307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051BF-D7E8-4AA8-B535-413DE7B9DCE9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BC4F-2DB8-468C-8431-3F2CFCE4D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40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оссийская империя карта.jpg"/>
          <p:cNvPicPr>
            <a:picLocks noChangeAspect="1"/>
          </p:cNvPicPr>
          <p:nvPr/>
        </p:nvPicPr>
        <p:blipFill>
          <a:blip r:embed="rId2" cstate="print"/>
          <a:srcRect l="3912" r="3764"/>
          <a:stretch>
            <a:fillRect/>
          </a:stretch>
        </p:blipFill>
        <p:spPr>
          <a:xfrm>
            <a:off x="0" y="0"/>
            <a:ext cx="913216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71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Тема: Россия в первой пол. XIX в.</a:t>
            </a:r>
            <a:endParaRPr lang="ru-RU" sz="2800" b="1" i="1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429000"/>
            <a:ext cx="57150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Россия после войны с Наполеоном</a:t>
            </a:r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sz="2000" b="1" i="1" dirty="0" smtClean="0">
                <a:latin typeface="Arial Black" pitchFamily="34" charset="0"/>
              </a:rPr>
              <a:t>История  9 класс</a:t>
            </a:r>
          </a:p>
          <a:p>
            <a:pPr algn="r"/>
            <a:r>
              <a:rPr lang="ru-RU" sz="2000" b="1" i="1" dirty="0" err="1" smtClean="0">
                <a:latin typeface="Arial Black" pitchFamily="34" charset="0"/>
              </a:rPr>
              <a:t>Гудзишевская</a:t>
            </a:r>
            <a:r>
              <a:rPr lang="ru-RU" sz="2000" b="1" i="1" dirty="0" smtClean="0">
                <a:latin typeface="Arial Black" pitchFamily="34" charset="0"/>
              </a:rPr>
              <a:t> Н.В.</a:t>
            </a:r>
          </a:p>
          <a:p>
            <a:pPr algn="r"/>
            <a:r>
              <a:rPr lang="ru-RU" sz="2000" b="1" i="1" dirty="0" smtClean="0">
                <a:latin typeface="Arial Black" pitchFamily="34" charset="0"/>
              </a:rPr>
              <a:t>МБОУ СШ №1</a:t>
            </a:r>
          </a:p>
          <a:p>
            <a:pPr algn="r"/>
            <a:r>
              <a:rPr lang="ru-RU" sz="2000" b="1" i="1" dirty="0" smtClean="0">
                <a:latin typeface="Arial Black" pitchFamily="34" charset="0"/>
              </a:rPr>
              <a:t>г. </a:t>
            </a:r>
            <a:r>
              <a:rPr lang="ru-RU" sz="2000" b="1" i="1" dirty="0" err="1" smtClean="0">
                <a:latin typeface="Arial Black" pitchFamily="34" charset="0"/>
              </a:rPr>
              <a:t>Вилючинск</a:t>
            </a:r>
            <a:endParaRPr lang="ru-RU" sz="2000" b="1" i="1" dirty="0">
              <a:latin typeface="Arial Black" pitchFamily="34" charset="0"/>
            </a:endParaRPr>
          </a:p>
        </p:txBody>
      </p:sp>
      <p:pic>
        <p:nvPicPr>
          <p:cNvPr id="9" name="Picture 6" descr="Александр 1"/>
          <p:cNvPicPr>
            <a:picLocks noChangeAspect="1" noChangeArrowheads="1"/>
          </p:cNvPicPr>
          <p:nvPr/>
        </p:nvPicPr>
        <p:blipFill>
          <a:blip r:embed="rId3" cstate="print"/>
          <a:srcRect l="8834" t="4082" r="9388"/>
          <a:stretch>
            <a:fillRect/>
          </a:stretch>
        </p:blipFill>
        <p:spPr>
          <a:xfrm>
            <a:off x="6429388" y="214290"/>
            <a:ext cx="2714612" cy="3544050"/>
          </a:xfrm>
          <a:prstGeom prst="rect">
            <a:avLst/>
          </a:prstGeom>
          <a:noFill/>
          <a:ln/>
          <a:effectLst>
            <a:softEdge rad="635000"/>
          </a:effectLst>
        </p:spPr>
      </p:pic>
      <p:pic>
        <p:nvPicPr>
          <p:cNvPr id="1026" name="Picture 2" descr="D:\_школа\История России 10кл\Николай1\Иллюстрации\император.jpg"/>
          <p:cNvPicPr>
            <a:picLocks noChangeAspect="1" noChangeArrowheads="1"/>
          </p:cNvPicPr>
          <p:nvPr/>
        </p:nvPicPr>
        <p:blipFill>
          <a:blip r:embed="rId4" cstate="print"/>
          <a:srcRect b="15340"/>
          <a:stretch>
            <a:fillRect/>
          </a:stretch>
        </p:blipFill>
        <p:spPr bwMode="auto">
          <a:xfrm>
            <a:off x="6000760" y="1857364"/>
            <a:ext cx="2214578" cy="25566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6" descr="Александр2"/>
          <p:cNvPicPr>
            <a:picLocks noChangeAspect="1" noChangeArrowheads="1"/>
          </p:cNvPicPr>
          <p:nvPr/>
        </p:nvPicPr>
        <p:blipFill>
          <a:blip r:embed="rId5" cstate="print"/>
          <a:srcRect b="29319"/>
          <a:stretch>
            <a:fillRect/>
          </a:stretch>
        </p:blipFill>
        <p:spPr bwMode="auto">
          <a:xfrm flipH="1">
            <a:off x="6261350" y="4000504"/>
            <a:ext cx="2882650" cy="24658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создания «военных поселений»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857232"/>
          <a:ext cx="821540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4429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28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8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3540">
                <a:tc>
                  <a:txBody>
                    <a:bodyPr/>
                    <a:lstStyle/>
                    <a:p>
                      <a:pPr algn="just">
                        <a:buFontTx/>
                        <a:buChar char="•"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создание прибыльных хозяйств</a:t>
                      </a:r>
                    </a:p>
                    <a:p>
                      <a:pPr algn="just">
                        <a:buFontTx/>
                        <a:buChar char="•"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внедрение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агрономи-ческих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новшеств</a:t>
                      </a:r>
                    </a:p>
                    <a:p>
                      <a:pPr algn="just">
                        <a:buFontTx/>
                        <a:buChar char="•"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развитие промыслов, торгового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предпринима-тельства</a:t>
                      </a:r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buFontTx/>
                        <a:buChar char="•"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уровень жизни выше, чем в обычной деревне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•"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сломан  прежний образ жизни крестьян</a:t>
                      </a:r>
                    </a:p>
                    <a:p>
                      <a:pPr algn="just">
                        <a:buFontTx/>
                        <a:buChar char="•"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непопулярность военных поселений в передовом обществе</a:t>
                      </a:r>
                    </a:p>
                    <a:p>
                      <a:pPr algn="just">
                        <a:buFontTx/>
                        <a:buChar char="•"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сопротивление со стороны крестьян и казаков (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вос-стания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  летом 1819 г. в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Чугуево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just">
                        <a:buFontTx/>
                        <a:buChar char="•"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отказ от идеи  перевода всей армии или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значи-тельной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её части на такую систему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638299"/>
            <a:ext cx="5929322" cy="42197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57356" y="214290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2.1. крестьянский вопрос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Россия - победитель в войне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одна из важнейших проблем, проблема крепостного права, осталась нерешенной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создание военных поселений ещё более усугубляло проблему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разработке проекта закона об освобождении крестьян от крепостной зависимости принял участие Аракчеев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571501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Военные поселенцы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71472" y="260350"/>
            <a:ext cx="7980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Проект освобождения крестьян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А.А.Аракчеева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39" name="Group 27"/>
          <p:cNvGraphicFramePr>
            <a:graphicFrameLocks noGrp="1"/>
          </p:cNvGraphicFramePr>
          <p:nvPr/>
        </p:nvGraphicFramePr>
        <p:xfrm>
          <a:off x="358775" y="857232"/>
          <a:ext cx="8499505" cy="4413504"/>
        </p:xfrm>
        <a:graphic>
          <a:graphicData uri="http://schemas.openxmlformats.org/drawingml/2006/table">
            <a:tbl>
              <a:tblPr/>
              <a:tblGrid>
                <a:gridCol w="4249752"/>
                <a:gridCol w="4249753"/>
              </a:tblGrid>
              <a:tr h="3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o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освобождение крестьян, наделение их землей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o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освобождение крестьян за счет казны, что выгодно помещикам и не затрагивало их сословные интересы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o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крестьян освобождают добровольно, без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принуж-дения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o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растянутость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освобожде-ния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крестьян (до 200 лет)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o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нежелание помещиков освобождать крестьян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o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малоземелье крестьян (2 десятины), что вынуждало их арендовать землю у помещиков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323850" y="5445125"/>
            <a:ext cx="8589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сравните указ «о вольных хлебопашцах» и проект Аракчеева, определите сходство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различие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4654"/>
            <a:ext cx="5143504" cy="388334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85720" y="285728"/>
            <a:ext cx="85725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войны и разорения ряда губерний процесс разорения помещиков ускорился,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возросло количество закладываемых в казну имений и, следственно,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проект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предлагал убить сразу двух зайцев: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помочь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разоряющимся помещикам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освободить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слухи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готовящемся проекте вызвали сопротивление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дворян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Александр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решился дать ход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реформам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390" y="285728"/>
            <a:ext cx="6269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2.2. проект Н.Н.Новосильцева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928670"/>
            <a:ext cx="52864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1818г. - задание Н. Н.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Новосиль-цеву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подготовить проект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конститу-ции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России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проект «Государственной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устав-ной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грамоты Российской империи» был готов к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1820г., одобрен императором, но его введение было отложено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неопределен-ный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срок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причина заключалась в нежелании дворянства и бюрократии поступаться своими привилегиями даже с учетом государственных интересов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s://www.memotest.ru/ImageUpload/715290a4-411c-48b0-8313-817e0ee030e3/Nikolay_Nikolayevich_Novosilts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2984"/>
            <a:ext cx="3428992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7600" y="4572008"/>
            <a:ext cx="2636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Н. Н. Новосильцев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6423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идеи проекта Н.Н.Новосильцева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Россия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федерация, делится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12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наместничеств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формируется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представительная система на местах и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центре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ентральный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представительный орган состоит из двух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палат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монарх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имеет право законодательной инициативы, внося законопроекты в «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парламент»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без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согласия «парламента» ни один проект не может быть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принят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царь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назначает сенаторов и утверждает депутатов нижней палаты, избираемых местными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собраниями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гражданские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свободы: неприкосновенность личности, свобода печати, вероисповедания, равенство всех перед законом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643042" y="1071546"/>
            <a:ext cx="46434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Император 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28596" y="214290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Представительная система России по проекту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Н.Н. Новосильцева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1643042" y="2143116"/>
            <a:ext cx="4672021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Сенат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(Верхняя палата)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643042" y="3214686"/>
            <a:ext cx="4672021" cy="7207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Нижняя палата</a:t>
            </a: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5214942" y="1785926"/>
            <a:ext cx="0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1643042" y="4143380"/>
            <a:ext cx="4643471" cy="142876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sy="-10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Местные собрания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( 12 -  по числу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наместничеств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V="1">
            <a:off x="5143504" y="3857628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flipV="1">
            <a:off x="2500298" y="3857628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214282" y="5643578"/>
            <a:ext cx="8358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 политического устройства возник бы в России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чем ограниченность этого проекта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не был реализован?</a:t>
            </a: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2500298" y="1785926"/>
            <a:ext cx="0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8" name="Shape 17"/>
          <p:cNvCxnSpPr>
            <a:stCxn id="15" idx="3"/>
          </p:cNvCxnSpPr>
          <p:nvPr/>
        </p:nvCxnSpPr>
        <p:spPr>
          <a:xfrm>
            <a:off x="6286512" y="1500174"/>
            <a:ext cx="500066" cy="2143140"/>
          </a:xfrm>
          <a:prstGeom prst="bentConnector2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6286512" y="3643314"/>
            <a:ext cx="500066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04"/>
          <a:stretch/>
        </p:blipFill>
        <p:spPr>
          <a:xfrm flipH="1">
            <a:off x="0" y="571480"/>
            <a:ext cx="236008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940812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1817 г.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Министерство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народ-ного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просвещения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переимено-вано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Министерство духовных дел и народного просвещения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ужесточение цензуры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од запретом находились публикации, содержащие мысли, противные христианской религии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5715016"/>
            <a:ext cx="358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Князь Александр Голицын</a:t>
            </a:r>
            <a:endParaRPr lang="ru-RU" sz="2000" b="1" dirty="0"/>
          </a:p>
        </p:txBody>
      </p:sp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72576"/>
            <a:ext cx="4143372" cy="577876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Завершение царствования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Александра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214282" y="1142984"/>
            <a:ext cx="864076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последние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правления полны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разочарований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прежние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идеалы все более казались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бесплодными романтическими мечтами и иллюзиями, оторванными от реальной политической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практики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известие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восстании Семеновского полка (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1820 г.) было воспринято как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угроза революционного взрыва в России, для предотвращения которого необходимо было принять жесткие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запрет всех тайных обществ и масонских лож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создание тайной полиции а гвардии и армии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подтверждено право помещиков ссылать крепостных без суда в Сибирь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запрет крестьянам жаловаться на хозяев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разгром Казанского и Петербургского университетов за «дух вольномыслия и безбожия»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285720" y="285728"/>
            <a:ext cx="85693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Александр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нередко говорил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близким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намерении отречься от престола и «удалиться от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мира»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1825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время поездки в Таганрог император Александр I сильно простудился и 19 ноября 1825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скончался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похоронен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Петропавловском соборе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 cstate="print"/>
          <a:srcRect t="11956"/>
          <a:stretch>
            <a:fillRect/>
          </a:stretch>
        </p:blipFill>
        <p:spPr>
          <a:xfrm>
            <a:off x="2031994" y="2357430"/>
            <a:ext cx="7112006" cy="450057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Цель урока: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характеризовать внутреннюю политику Александра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181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-1825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гг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43000" y="2514600"/>
            <a:ext cx="7158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Задачи урока: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14400" y="3352800"/>
            <a:ext cx="7661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выяснить основные направления внутренней политики в 1815-1825гг</a:t>
            </a:r>
          </a:p>
          <a:p>
            <a:pPr marL="447675" indent="-447675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определить причины отказа от дальнейших реформ</a:t>
            </a:r>
          </a:p>
          <a:p>
            <a:pPr marL="447675" indent="-447675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навыки анализа исторических документов, работы с картой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28" descr="smart_guy_think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2714612" cy="41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Text Box 30"/>
          <p:cNvSpPr txBox="1">
            <a:spLocks noChangeArrowheads="1"/>
          </p:cNvSpPr>
          <p:nvPr/>
        </p:nvSpPr>
        <p:spPr bwMode="auto">
          <a:xfrm>
            <a:off x="2071670" y="1000108"/>
            <a:ext cx="601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Задание: проанализируйте текст стр. 54-55.  </a:t>
            </a: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чем причины провала реформ Александра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 ли шанс на успех реформ?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421484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Домашнее задание</a:t>
            </a:r>
          </a:p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§ 5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ниги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8675" y="571480"/>
            <a:ext cx="4505325" cy="39243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51435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План:</a:t>
            </a:r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 в системе международных отношений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Отказ от реформ во внутренней политике</a:t>
            </a:r>
          </a:p>
          <a:p>
            <a:pPr marL="457200" indent="-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2.1. крестьянский вопрос</a:t>
            </a:r>
          </a:p>
          <a:p>
            <a:pPr marL="457200" indent="-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2.2. проект Н.Н.Новосильцева</a:t>
            </a:r>
          </a:p>
          <a:p>
            <a:pPr marL="457200" indent="-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Завершение царствования Александра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cdn4.iconfinder.com/data/icons/111-seo-services-pack/128/new_seo-44-512.png"/>
          <p:cNvPicPr>
            <a:picLocks noChangeAspect="1" noChangeArrowheads="1"/>
          </p:cNvPicPr>
          <p:nvPr/>
        </p:nvPicPr>
        <p:blipFill>
          <a:blip r:embed="rId2" cstate="print"/>
          <a:srcRect l="17578" r="17968" b="6249"/>
          <a:stretch>
            <a:fillRect/>
          </a:stretch>
        </p:blipFill>
        <p:spPr bwMode="auto">
          <a:xfrm>
            <a:off x="5643570" y="0"/>
            <a:ext cx="3143272" cy="457203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110f/00077796-fde39f88/hello_html_m668ff7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6005"/>
            <a:ext cx="9144000" cy="52219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214290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 Россия в системе международных отношений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Picture 10" descr="smart_guy_think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2730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14480" y="1142984"/>
            <a:ext cx="6858048" cy="1327028"/>
          </a:xfrm>
          <a:prstGeom prst="wedgeRoundRectCallout">
            <a:avLst>
              <a:gd name="adj1" fmla="val -55247"/>
              <a:gd name="adj2" fmla="val 424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Вспомните итоги наполеоновских войн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Какова роль России в разгроме Наполеона?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496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9158" y="357166"/>
            <a:ext cx="421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Отказ от реформ во внутренней политике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342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7166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1815 г.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конституция Царства Польского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71609"/>
            <a:ext cx="7929586" cy="528639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78579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1819 г. – освобождение  крестьян из прибалтийских губерний от крепостного права без предоставления земельных участков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28596" y="722313"/>
            <a:ext cx="564360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положения конституции Царства Польского:</a:t>
            </a:r>
          </a:p>
          <a:p>
            <a:pPr algn="ctr"/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неприкосновенность личности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свобода печати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запрет конфискации имущества и ссылки без решения суда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использование польского языка в правительственных учреждениях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назначение на важнейшие посты только подданных Царства Польского</a:t>
            </a:r>
          </a:p>
        </p:txBody>
      </p:sp>
      <p:pic>
        <p:nvPicPr>
          <p:cNvPr id="3" name="Picture 2" descr="Картинки по запросу królestwo polskie konstytuc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16" y="857232"/>
            <a:ext cx="2797584" cy="414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285728"/>
            <a:ext cx="5500726" cy="17145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политики Александра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1815-1825uu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3071834" cy="30003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поддержание порядка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борьба с проявлениями недовольства и стремлениями к переменам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214554"/>
            <a:ext cx="3071834" cy="30003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наполнение просвещения религиозными идеями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643174" y="2000240"/>
            <a:ext cx="1556202" cy="428628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04"/>
          <a:stretch/>
        </p:blipFill>
        <p:spPr>
          <a:xfrm>
            <a:off x="5715008" y="0"/>
            <a:ext cx="3428992" cy="373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214290"/>
            <a:ext cx="5286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ходе Отечественной войны 1812г. выяснилась слабость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систе-мы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комплектования вооруженных сил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 целью сокращения расходов на армию в экономически тяжелое послевоенное время было предложено перевести армию на «самоокупаемость» путем создания военных поселений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разработка идеи была поручена А.А. Аракчееву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 l="5629" t="13750" r="9923"/>
          <a:stretch>
            <a:fillRect/>
          </a:stretch>
        </p:blipFill>
        <p:spPr>
          <a:xfrm>
            <a:off x="214282" y="428604"/>
            <a:ext cx="3643306" cy="426079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85776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найдите на стр. 52 информацию о военных поселениях. Определите суть идеи и результаты её воплощения в жизнь.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937</Words>
  <Application>Microsoft Office PowerPoint</Application>
  <PresentationFormat>Экран (4:3)</PresentationFormat>
  <Paragraphs>126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Цель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Гудзишевсеая</dc:creator>
  <cp:lastModifiedBy>Нина Гудзишевсеая</cp:lastModifiedBy>
  <cp:revision>22</cp:revision>
  <dcterms:created xsi:type="dcterms:W3CDTF">2019-11-17T03:06:00Z</dcterms:created>
  <dcterms:modified xsi:type="dcterms:W3CDTF">2020-01-08T20:43:24Z</dcterms:modified>
</cp:coreProperties>
</file>