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8" r:id="rId5"/>
    <p:sldId id="277" r:id="rId6"/>
    <p:sldId id="275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D39DD3-27D6-4A97-9352-BBC9A66F8AAB}">
          <p14:sldIdLst>
            <p14:sldId id="256"/>
            <p14:sldId id="257"/>
            <p14:sldId id="270"/>
            <p14:sldId id="278"/>
            <p14:sldId id="277"/>
            <p14:sldId id="275"/>
            <p14:sldId id="258"/>
          </p14:sldIdLst>
        </p14:section>
        <p14:section name="Раздел без заголовка" id="{6C81CEAC-89C7-4AEA-9F14-900AD38E12D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49556" autoAdjust="0"/>
  </p:normalViewPr>
  <p:slideViewPr>
    <p:cSldViewPr>
      <p:cViewPr>
        <p:scale>
          <a:sx n="89" d="100"/>
          <a:sy n="89" d="100"/>
        </p:scale>
        <p:origin x="-84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77E2-F0ED-4EB3-A663-0AF14447F8F3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88DB-C892-4989-9792-5EF682E744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70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 descr="1465376982_17.png"/>
          <p:cNvPicPr>
            <a:picLocks noChangeAspect="1"/>
          </p:cNvPicPr>
          <p:nvPr userDrawn="1"/>
        </p:nvPicPr>
        <p:blipFill>
          <a:blip r:embed="rId2"/>
          <a:srcRect l="17649"/>
          <a:stretch>
            <a:fillRect/>
          </a:stretch>
        </p:blipFill>
        <p:spPr>
          <a:xfrm>
            <a:off x="142844" y="190478"/>
            <a:ext cx="1857388" cy="6477045"/>
          </a:xfrm>
          <a:prstGeom prst="rect">
            <a:avLst/>
          </a:prstGeom>
        </p:spPr>
      </p:pic>
      <p:pic>
        <p:nvPicPr>
          <p:cNvPr id="9" name="Рисунок 8" descr="1954441_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0" y="5588000"/>
            <a:ext cx="952500" cy="1270000"/>
          </a:xfrm>
          <a:prstGeom prst="rect">
            <a:avLst/>
          </a:prstGeom>
        </p:spPr>
      </p:pic>
      <p:pic>
        <p:nvPicPr>
          <p:cNvPr id="10" name="Рисунок 9" descr="egeh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B263-30B6-4403-856B-A32DCB773A96}" type="datetimeFigureOut">
              <a:rPr lang="ru-RU" smtClean="0"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711A-0584-4BB0-B833-0C5D25E685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42844" y="190478"/>
            <a:ext cx="8858312" cy="6477045"/>
          </a:xfrm>
          <a:prstGeom prst="round2Diag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egeh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2442" y="0"/>
            <a:ext cx="1071559" cy="128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10"/>
            <a:ext cx="7380312" cy="23042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b="1" dirty="0"/>
              <a:t>Серебряный век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российской культуры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89107"/>
            <a:ext cx="6480720" cy="76808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 класс. История России.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2500" y="728134"/>
            <a:ext cx="463550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 38-39: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33677"/>
            <a:ext cx="7272808" cy="3077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Дивулин</a:t>
            </a:r>
            <a:r>
              <a:rPr lang="ru-RU" sz="1400" dirty="0" smtClean="0"/>
              <a:t> С.А., учитель  истории и обществознания МБОУ – школы № 3 </a:t>
            </a:r>
            <a:r>
              <a:rPr lang="ru-RU" sz="1400" dirty="0" err="1" smtClean="0"/>
              <a:t>г.Феодосии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9145016" cy="39933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/>
              <a:t>1 Просвещение. </a:t>
            </a:r>
          </a:p>
          <a:p>
            <a:r>
              <a:rPr lang="ru-RU" b="1" dirty="0"/>
              <a:t>2. Развитие научной мысли.</a:t>
            </a:r>
          </a:p>
          <a:p>
            <a:r>
              <a:rPr lang="ru-RU" b="1" dirty="0"/>
              <a:t>3. Художественная культура</a:t>
            </a:r>
            <a:r>
              <a:rPr lang="ru-RU" b="1" dirty="0" smtClean="0"/>
              <a:t>: Серебряный </a:t>
            </a:r>
            <a:r>
              <a:rPr lang="ru-RU" b="1" dirty="0"/>
              <a:t>век.</a:t>
            </a:r>
          </a:p>
          <a:p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rgbClr val="FF0000"/>
                </a:solidFill>
              </a:rPr>
              <a:t>        1</a:t>
            </a:r>
            <a:r>
              <a:rPr lang="ru-RU" sz="2800" b="1" dirty="0" smtClean="0">
                <a:solidFill>
                  <a:srgbClr val="FF0000"/>
                </a:solidFill>
              </a:rPr>
              <a:t>. Просвещение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5536" y="3393052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ttps://trojden.com/gdz/methodical-textbook-lyashenko-9-class/methodical-textbook-lyashenko-9-class.files/image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6547" y="637782"/>
            <a:ext cx="2952328" cy="481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Высшие учебные заведения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291" y="1415858"/>
            <a:ext cx="3648055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Университеты; институты; высшие курсы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(к 1914 г. — около 100 вузов)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5028" y="2234789"/>
            <a:ext cx="220882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Средняя школа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1080" y="2691989"/>
            <a:ext cx="2244006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Классические гимназии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0040" y="3140781"/>
            <a:ext cx="217189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Реальные училища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7508" y="3479875"/>
            <a:ext cx="2448316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Коммерческие училища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8354" y="4221088"/>
            <a:ext cx="2378431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Начальная школа</a:t>
            </a:r>
          </a:p>
        </p:txBody>
      </p:sp>
      <p:sp>
        <p:nvSpPr>
          <p:cNvPr id="2067" name="Прямоугольник 2066"/>
          <p:cNvSpPr/>
          <p:nvPr/>
        </p:nvSpPr>
        <p:spPr>
          <a:xfrm>
            <a:off x="3521080" y="5432648"/>
            <a:ext cx="1934248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Церковноприходские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школы </a:t>
            </a:r>
          </a:p>
        </p:txBody>
      </p:sp>
      <p:sp>
        <p:nvSpPr>
          <p:cNvPr id="2068" name="Прямоугольник 2067"/>
          <p:cNvSpPr/>
          <p:nvPr/>
        </p:nvSpPr>
        <p:spPr>
          <a:xfrm>
            <a:off x="3521080" y="4678288"/>
            <a:ext cx="1934248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Земские начальные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училища</a:t>
            </a:r>
          </a:p>
        </p:txBody>
      </p:sp>
      <p:sp>
        <p:nvSpPr>
          <p:cNvPr id="2069" name="Прямоугольник 2068"/>
          <p:cNvSpPr/>
          <p:nvPr/>
        </p:nvSpPr>
        <p:spPr>
          <a:xfrm>
            <a:off x="289086" y="5399729"/>
            <a:ext cx="2362531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Начальные школы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Министерства народного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просвещения</a:t>
            </a:r>
          </a:p>
        </p:txBody>
      </p:sp>
      <p:cxnSp>
        <p:nvCxnSpPr>
          <p:cNvPr id="2071" name="Прямая со стрелкой 2070"/>
          <p:cNvCxnSpPr/>
          <p:nvPr/>
        </p:nvCxnSpPr>
        <p:spPr>
          <a:xfrm>
            <a:off x="1647569" y="4678288"/>
            <a:ext cx="1873511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я со стрелкой 2072"/>
          <p:cNvCxnSpPr>
            <a:endCxn id="2067" idx="1"/>
          </p:cNvCxnSpPr>
          <p:nvPr/>
        </p:nvCxnSpPr>
        <p:spPr>
          <a:xfrm>
            <a:off x="1647569" y="4678288"/>
            <a:ext cx="1873511" cy="982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 стрелкой 2074"/>
          <p:cNvCxnSpPr>
            <a:endCxn id="2069" idx="0"/>
          </p:cNvCxnSpPr>
          <p:nvPr/>
        </p:nvCxnSpPr>
        <p:spPr>
          <a:xfrm flipH="1">
            <a:off x="1470352" y="4678288"/>
            <a:ext cx="177218" cy="721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 стрелкой 2078"/>
          <p:cNvCxnSpPr/>
          <p:nvPr/>
        </p:nvCxnSpPr>
        <p:spPr>
          <a:xfrm>
            <a:off x="1782711" y="1119415"/>
            <a:ext cx="955607" cy="296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2099438" y="2691989"/>
            <a:ext cx="1421642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>
            <a:endCxn id="22" idx="0"/>
          </p:cNvCxnSpPr>
          <p:nvPr/>
        </p:nvCxnSpPr>
        <p:spPr>
          <a:xfrm>
            <a:off x="2099438" y="2691989"/>
            <a:ext cx="2052228" cy="787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H="1">
            <a:off x="1558961" y="2691989"/>
            <a:ext cx="540477" cy="448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Прямоугольник 1030"/>
          <p:cNvSpPr/>
          <p:nvPr/>
        </p:nvSpPr>
        <p:spPr>
          <a:xfrm>
            <a:off x="5148064" y="1204013"/>
            <a:ext cx="3096344" cy="7914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1897 г. из каждых 100 человек грамотным был 21, то к 1917 г. таковых насчитывалось уже 30</a:t>
            </a:r>
          </a:p>
        </p:txBody>
      </p:sp>
      <p:sp>
        <p:nvSpPr>
          <p:cNvPr id="1032" name="Прямоугольник 1031"/>
          <p:cNvSpPr/>
          <p:nvPr/>
        </p:nvSpPr>
        <p:spPr>
          <a:xfrm>
            <a:off x="5952364" y="2351390"/>
            <a:ext cx="2783888" cy="113839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1914 г. в городах более 46% детей в возрасте от 8 до 11 лет обучалось в школе, в сельской местности — свыше 28%</a:t>
            </a:r>
          </a:p>
        </p:txBody>
      </p:sp>
      <p:sp>
        <p:nvSpPr>
          <p:cNvPr id="1033" name="Прямоугольник 1032"/>
          <p:cNvSpPr/>
          <p:nvPr/>
        </p:nvSpPr>
        <p:spPr>
          <a:xfrm>
            <a:off x="5952364" y="3763886"/>
            <a:ext cx="2783888" cy="127512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1913 г. в мужских гимназиях детей мещан и крестьян было уже примерно в 1,5 раза больше, чем дворянских детей, а в женских гимназиях — почти в 3 раза</a:t>
            </a:r>
          </a:p>
        </p:txBody>
      </p:sp>
      <p:sp>
        <p:nvSpPr>
          <p:cNvPr id="1034" name="Прямоугольник 1033"/>
          <p:cNvSpPr/>
          <p:nvPr/>
        </p:nvSpPr>
        <p:spPr>
          <a:xfrm>
            <a:off x="5952364" y="5285429"/>
            <a:ext cx="2783888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1914/15 учебном году в России насчитывалось свыше 77 тыс. общеобразовательных школ с 5,7 млн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1608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2.Развитие </a:t>
            </a:r>
            <a:r>
              <a:rPr lang="ru-RU" sz="2800" b="1" dirty="0">
                <a:solidFill>
                  <a:srgbClr val="FF0000"/>
                </a:solidFill>
              </a:rPr>
              <a:t>научной мысли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5536" y="3393052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86773"/>
              </p:ext>
            </p:extLst>
          </p:nvPr>
        </p:nvGraphicFramePr>
        <p:xfrm>
          <a:off x="395536" y="980728"/>
          <a:ext cx="8280919" cy="5490008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6912767"/>
              </a:tblGrid>
              <a:tr h="25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Достижения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А. С. Попов изобретает радиотелеграф (1894), радиоприемник (1895)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П. Н. Лебедев является основоположником исследований в области ультразвука (1895)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В 1863 г. выходит работа И. М. Сеченова «Рефлексы головного мозга»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И. И. Мечников исследует область сравнительной патологии, микробиологии и иммунологии (Нобелевская премия 1908)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В. И. Вернадский заложил основы биохимии, биогеохимии, радиогеологии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И. П. Павлов создал учение о высшей нервной деятельности (Нобелевская премия 1904)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Аэродинамика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А. Ф. Можайский и Н. Е. Жуковский своими исследованиями заложили основы авиации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К. Э. Циолковский разрабатывал макеты космических кораблей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И. И. Сикорский сконструировал и продемонстрировал первый многомоторный самолет «Русский витязь» (1913)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Историческая наука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В. О. Ключевский, Н. П. Павлов-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Сильванский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С. Ф. Платонов — труды по отечественной истории; П. Г. Виноградов, Р. Ю. Виппер, Е. В. Тарле — по всеобщей истории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Философия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Н. А. Бердяев («Философия свободы», 1911) , С. Н. Булгаков («Философия хозяйства», 1912) , В. С. Соловьев, П. А. Флоренский — исследования самобытности развития России, своеобразия духовной жизни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• С 1909 г. началось издание сборника «Вехи»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28" y="116632"/>
            <a:ext cx="8229600" cy="6340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2.Развитие научной мысли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5536" y="3393052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5536" y="828001"/>
            <a:ext cx="7920880" cy="57606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Велик был вклад российских учёных и в географические исследования, прежде всего благодаря арктическим экспедициям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17164" r="2699" b="5525"/>
          <a:stretch/>
        </p:blipFill>
        <p:spPr bwMode="auto">
          <a:xfrm>
            <a:off x="246641" y="1661374"/>
            <a:ext cx="8856984" cy="50216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9" t="-3266" r="12940" b="24993"/>
          <a:stretch/>
        </p:blipFill>
        <p:spPr bwMode="auto">
          <a:xfrm>
            <a:off x="7596336" y="1650958"/>
            <a:ext cx="1203303" cy="15921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8567" y="2785947"/>
            <a:ext cx="120107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err="1" smtClean="0">
                <a:solidFill>
                  <a:schemeClr val="bg1"/>
                </a:solidFill>
              </a:rPr>
              <a:t>Толль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Эдуард Васильевич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0" y="4864398"/>
            <a:ext cx="1595082" cy="16687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5528" r="8120" b="28068"/>
          <a:stretch/>
        </p:blipFill>
        <p:spPr bwMode="auto">
          <a:xfrm>
            <a:off x="6333789" y="1715991"/>
            <a:ext cx="1155993" cy="1490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2924943"/>
            <a:ext cx="1442391" cy="318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Колчак Александр Васильевич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2"/>
          <a:stretch/>
        </p:blipFill>
        <p:spPr bwMode="auto">
          <a:xfrm>
            <a:off x="4925144" y="1715991"/>
            <a:ext cx="1231032" cy="15271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5144" y="2894791"/>
            <a:ext cx="1231032" cy="37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Седов </a:t>
            </a:r>
            <a:r>
              <a:rPr lang="ru-RU" sz="1000" b="1" dirty="0">
                <a:solidFill>
                  <a:schemeClr val="tx1"/>
                </a:solidFill>
              </a:rPr>
              <a:t>Георгий Яковлевич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140007"/>
            <a:ext cx="1822811" cy="14302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8906" b="18378"/>
          <a:stretch/>
        </p:blipFill>
        <p:spPr bwMode="auto">
          <a:xfrm>
            <a:off x="365049" y="1687604"/>
            <a:ext cx="1267263" cy="16038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5050" y="2805054"/>
            <a:ext cx="1267262" cy="58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Макаров Степан Осипович</a:t>
            </a:r>
            <a:endParaRPr lang="ru-RU" sz="1000" b="1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79" y="3319901"/>
            <a:ext cx="2689756" cy="17045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40479" y="5373216"/>
            <a:ext cx="4879793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1901 г. впервые в арктических водах появился ледокол под российским флагом. Им командовал адмирал С. О. Макаров, считавший, что будущее в исследовании Арктики принадлежит ледокольному </a:t>
            </a:r>
            <a:r>
              <a:rPr lang="ru-RU" sz="1400" b="1" dirty="0" smtClean="0">
                <a:solidFill>
                  <a:schemeClr val="tx1"/>
                </a:solidFill>
              </a:rPr>
              <a:t>флоту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3. Художественная культура: Серебряный век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5536" y="3393052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3608" y="1052736"/>
            <a:ext cx="698477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Самостоятельная работа с учебником,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стр. 331-336,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заполнение таблицы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«Достижения </a:t>
            </a:r>
            <a:r>
              <a:rPr lang="ru-RU" sz="2800" b="1" dirty="0">
                <a:solidFill>
                  <a:schemeClr val="tx1"/>
                </a:solidFill>
              </a:rPr>
              <a:t>культуры Серебряного </a:t>
            </a:r>
            <a:r>
              <a:rPr lang="ru-RU" sz="2800" b="1" dirty="0" smtClean="0">
                <a:solidFill>
                  <a:schemeClr val="tx1"/>
                </a:solidFill>
              </a:rPr>
              <a:t>века»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35876"/>
              </p:ext>
            </p:extLst>
          </p:nvPr>
        </p:nvGraphicFramePr>
        <p:xfrm>
          <a:off x="755576" y="3717032"/>
          <a:ext cx="7776864" cy="13536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2288"/>
                <a:gridCol w="2592288"/>
                <a:gridCol w="2592288"/>
              </a:tblGrid>
              <a:tr h="676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 искусства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Творец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Произведение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68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7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Домашнее задание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3" y="1268760"/>
            <a:ext cx="8964488" cy="485740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§ 38—39, вопросы и задания в конце параграфа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Дополнительное задание: вопрос: Некоторые ученые считают, что культура Серебряного века является культурой «упадничества» — декаданса, другие же, наоборот, сравнивают ее с Ренессансом — возрождением</a:t>
            </a:r>
            <a:r>
              <a:rPr lang="ru-RU" b="1" dirty="0" smtClean="0"/>
              <a:t>. Какой </a:t>
            </a:r>
            <a:r>
              <a:rPr lang="ru-RU" b="1" dirty="0"/>
              <a:t>точки зрения вы придерживаетесь? Свой ответ аргументируйте. </a:t>
            </a:r>
            <a:endParaRPr lang="ru-RU" b="1" dirty="0" smtClean="0"/>
          </a:p>
          <a:p>
            <a:r>
              <a:rPr lang="ru-RU" b="1" dirty="0" smtClean="0"/>
              <a:t>Подготовьте </a:t>
            </a:r>
            <a:r>
              <a:rPr lang="ru-RU" b="1" dirty="0"/>
              <a:t>виртуальную экскурсию по архитектурным памятниками начала XX в. и по виртуальному музею искусства Серебряного века.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603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Серебряный век  российской культуры</vt:lpstr>
      <vt:lpstr>План урока</vt:lpstr>
      <vt:lpstr>        1. Просвещение </vt:lpstr>
      <vt:lpstr>2.Развитие научной мысли</vt:lpstr>
      <vt:lpstr>2.Развитие научной мысли</vt:lpstr>
      <vt:lpstr>3. Художественная культура: Серебряный век</vt:lpstr>
      <vt:lpstr>Домашнее задание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Сергей</cp:lastModifiedBy>
  <cp:revision>220</cp:revision>
  <dcterms:created xsi:type="dcterms:W3CDTF">2018-06-03T04:28:27Z</dcterms:created>
  <dcterms:modified xsi:type="dcterms:W3CDTF">2019-02-28T02:32:37Z</dcterms:modified>
</cp:coreProperties>
</file>