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306" r:id="rId4"/>
    <p:sldId id="313" r:id="rId5"/>
    <p:sldId id="312" r:id="rId6"/>
    <p:sldId id="308" r:id="rId7"/>
    <p:sldId id="307" r:id="rId8"/>
    <p:sldId id="311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82E58AB-5318-4D40-B187-5359ACCAEBB8}">
          <p14:sldIdLst>
            <p14:sldId id="256"/>
            <p14:sldId id="257"/>
            <p14:sldId id="306"/>
            <p14:sldId id="313"/>
            <p14:sldId id="312"/>
            <p14:sldId id="308"/>
            <p14:sldId id="307"/>
            <p14:sldId id="311"/>
          </p14:sldIdLst>
        </p14:section>
        <p14:section name="Раздел без заголовка" id="{FB26AA56-AB6A-43DB-9CEF-77D70869532F}">
          <p14:sldIdLst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E170"/>
    <a:srgbClr val="EC700A"/>
    <a:srgbClr val="FF0066"/>
    <a:srgbClr val="FC0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70160" autoAdjust="0"/>
  </p:normalViewPr>
  <p:slideViewPr>
    <p:cSldViewPr>
      <p:cViewPr>
        <p:scale>
          <a:sx n="68" d="100"/>
          <a:sy n="68" d="100"/>
        </p:scale>
        <p:origin x="-144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D77E2-F0ED-4EB3-A663-0AF14447F8F3}" type="datetimeFigureOut">
              <a:rPr lang="ru-RU" smtClean="0"/>
              <a:t>03.02.2019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088DB-C892-4989-9792-5EF682E744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70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088DB-C892-4989-9792-5EF682E7447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71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03.02.2019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 descr="1465376982_17.png"/>
          <p:cNvPicPr>
            <a:picLocks noChangeAspect="1"/>
          </p:cNvPicPr>
          <p:nvPr userDrawn="1"/>
        </p:nvPicPr>
        <p:blipFill>
          <a:blip r:embed="rId2"/>
          <a:srcRect l="17649"/>
          <a:stretch>
            <a:fillRect/>
          </a:stretch>
        </p:blipFill>
        <p:spPr>
          <a:xfrm>
            <a:off x="142844" y="190478"/>
            <a:ext cx="1857388" cy="6477045"/>
          </a:xfrm>
          <a:prstGeom prst="rect">
            <a:avLst/>
          </a:prstGeom>
        </p:spPr>
      </p:pic>
      <p:pic>
        <p:nvPicPr>
          <p:cNvPr id="9" name="Рисунок 8" descr="1954441_3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1500" y="5588000"/>
            <a:ext cx="952500" cy="1270000"/>
          </a:xfrm>
          <a:prstGeom prst="rect">
            <a:avLst/>
          </a:prstGeom>
        </p:spPr>
      </p:pic>
      <p:pic>
        <p:nvPicPr>
          <p:cNvPr id="10" name="Рисунок 9" descr="egeh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72442" y="0"/>
            <a:ext cx="1071559" cy="1281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03.02.2019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03.02.2019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03.02.2019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03.02.2019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03.02.2019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03.02.2019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03.02.2019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03.02.2019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03.02.2019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03.02.2019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0B263-30B6-4403-856B-A32DCB773A96}" type="datetimeFigureOut">
              <a:rPr lang="ru-RU" smtClean="0"/>
              <a:t>03.02.2019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142844" y="190478"/>
            <a:ext cx="8858312" cy="6477045"/>
          </a:xfrm>
          <a:prstGeom prst="round2Diag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egeh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72442" y="0"/>
            <a:ext cx="1071559" cy="1281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132856"/>
            <a:ext cx="8064896" cy="187220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b="1" dirty="0"/>
              <a:t>Начало </a:t>
            </a:r>
            <a:r>
              <a:rPr lang="ru-RU" b="1" dirty="0" smtClean="0"/>
              <a:t>многопартийности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941168"/>
            <a:ext cx="6480720" cy="79208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9 класс. История России.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2500" y="728134"/>
            <a:ext cx="4635500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Тема 35: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6033677"/>
            <a:ext cx="7272808" cy="3077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/>
              <a:t>Дивулин</a:t>
            </a:r>
            <a:r>
              <a:rPr lang="ru-RU" sz="1400" dirty="0" smtClean="0"/>
              <a:t> С.А., учитель  истории и обществознания МБОУ – школы № 3 </a:t>
            </a:r>
            <a:r>
              <a:rPr lang="ru-RU" sz="1400" dirty="0" err="1" smtClean="0"/>
              <a:t>г.Феодосии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План урока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3656" y="1556792"/>
            <a:ext cx="9036496" cy="414496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3600" b="1" dirty="0"/>
              <a:t>1. Революционные партии.</a:t>
            </a:r>
          </a:p>
          <a:p>
            <a:r>
              <a:rPr lang="ru-RU" sz="3600" b="1" dirty="0"/>
              <a:t>2. Либеральные партии и организации.</a:t>
            </a:r>
          </a:p>
          <a:p>
            <a:r>
              <a:rPr lang="ru-RU" sz="3600" b="1" dirty="0"/>
              <a:t>3. Правомонархические партии.</a:t>
            </a:r>
          </a:p>
          <a:p>
            <a:r>
              <a:rPr lang="ru-RU" sz="3600" b="1" dirty="0"/>
              <a:t>4. Национальные партии и организации.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64" y="332657"/>
            <a:ext cx="8229600" cy="28803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1. Революционные партии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331641" y="3429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83568" y="966062"/>
            <a:ext cx="2736304" cy="914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Распространение </a:t>
            </a:r>
            <a:r>
              <a:rPr lang="ru-RU" b="1" dirty="0">
                <a:solidFill>
                  <a:schemeClr val="tx1"/>
                </a:solidFill>
              </a:rPr>
              <a:t>социалистических идей в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89113" y="3624645"/>
            <a:ext cx="3528392" cy="9144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Возникновение в  </a:t>
            </a:r>
            <a:r>
              <a:rPr lang="ru-RU" sz="1600" b="1" dirty="0"/>
              <a:t>середине XIX в. идеологии народничества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563888" y="1200802"/>
            <a:ext cx="504056" cy="34061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15917" y="2508085"/>
            <a:ext cx="3528392" cy="9144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Социализм </a:t>
            </a:r>
            <a:r>
              <a:rPr lang="ru-RU" sz="1600" b="1" dirty="0"/>
              <a:t>мог быть построен на основе общинного землевладения и самоуправления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2738" y="2741531"/>
            <a:ext cx="3121150" cy="4572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Неонародничество</a:t>
            </a:r>
            <a:endParaRPr lang="ru-RU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841295" y="2058816"/>
            <a:ext cx="324036" cy="489204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79418"/>
            <a:ext cx="1171575" cy="1524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067945" y="1880462"/>
            <a:ext cx="151216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Герцен Александр Иванович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039" y="780521"/>
            <a:ext cx="1171575" cy="15228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580112" y="1880462"/>
            <a:ext cx="1373197" cy="422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Чернышевский Николай Гаврилович</a:t>
            </a:r>
          </a:p>
        </p:txBody>
      </p:sp>
      <p:sp>
        <p:nvSpPr>
          <p:cNvPr id="14" name="Выгнутая вправо стрелка 13"/>
          <p:cNvSpPr/>
          <p:nvPr/>
        </p:nvSpPr>
        <p:spPr>
          <a:xfrm rot="20513579">
            <a:off x="7525173" y="976843"/>
            <a:ext cx="1141748" cy="2230193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06" y="3423367"/>
            <a:ext cx="7318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41326" y="4081845"/>
            <a:ext cx="771795" cy="231202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«</a:t>
            </a:r>
            <a:r>
              <a:rPr lang="ru-RU" b="1" dirty="0" smtClean="0">
                <a:solidFill>
                  <a:schemeClr val="tx1"/>
                </a:solidFill>
              </a:rPr>
              <a:t>Русский» путь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 социализму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07324" y="4081844"/>
            <a:ext cx="791978" cy="231202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Триединый рабочий класс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12" y="3393922"/>
            <a:ext cx="7318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901516" y="4146920"/>
            <a:ext cx="196823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Крестьянство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901516" y="4996220"/>
            <a:ext cx="1968239" cy="499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Рабочий класс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901516" y="5862500"/>
            <a:ext cx="1968239" cy="662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Т</a:t>
            </a:r>
            <a:r>
              <a:rPr lang="ru-RU" b="1" dirty="0" smtClean="0"/>
              <a:t>рудовая интеллигенция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40218" y="5124611"/>
            <a:ext cx="2650922" cy="9144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Партия социал-революционеров</a:t>
            </a:r>
            <a:endParaRPr lang="ru-RU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714" y="4539045"/>
            <a:ext cx="7318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Прямая со стрелкой 23"/>
          <p:cNvCxnSpPr>
            <a:endCxn id="19" idx="1"/>
          </p:cNvCxnSpPr>
          <p:nvPr/>
        </p:nvCxnSpPr>
        <p:spPr>
          <a:xfrm flipV="1">
            <a:off x="2399302" y="4375520"/>
            <a:ext cx="502214" cy="8623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405028" y="5237856"/>
            <a:ext cx="502214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21" idx="1"/>
          </p:cNvCxnSpPr>
          <p:nvPr/>
        </p:nvCxnSpPr>
        <p:spPr>
          <a:xfrm>
            <a:off x="2405028" y="5246052"/>
            <a:ext cx="496488" cy="9478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19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43204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1. Революционные партии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331641" y="3429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17240" y="1291727"/>
            <a:ext cx="4154759" cy="134392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М</a:t>
            </a:r>
            <a:r>
              <a:rPr lang="ru-RU" sz="1600" b="1" dirty="0" smtClean="0"/>
              <a:t>арксисты </a:t>
            </a:r>
            <a:r>
              <a:rPr lang="ru-RU" sz="1600" b="1" dirty="0"/>
              <a:t>(социал-демократы) утверждали, что в России, ставшей на путь капиталистического развития, человеком будущего является фабрично-заводской рабочий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27356" y="1628800"/>
            <a:ext cx="3096344" cy="218539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 </a:t>
            </a:r>
            <a:r>
              <a:rPr lang="ru-RU" sz="1600" b="1" dirty="0"/>
              <a:t>рабочем классе </a:t>
            </a:r>
            <a:r>
              <a:rPr lang="ru-RU" sz="1600" b="1" dirty="0" smtClean="0"/>
              <a:t>марксисты  </a:t>
            </a:r>
            <a:r>
              <a:rPr lang="ru-RU" sz="1600" b="1" dirty="0"/>
              <a:t>видели гегемона (вождя) не только социалистической, но и буржуазной революции в России, а в социал-демократической партии — руководителя и организатора пролетарских масс.</a:t>
            </a:r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4211960" y="764704"/>
            <a:ext cx="2988332" cy="792088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035895"/>
            <a:ext cx="2304256" cy="102068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Российская социал-демократическая рабочая партия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2808196">
            <a:off x="4554435" y="2623393"/>
            <a:ext cx="458341" cy="1024855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4509150"/>
            <a:ext cx="1615424" cy="64807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Большевики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62170" y="4233871"/>
            <a:ext cx="1638122" cy="64807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М</a:t>
            </a:r>
            <a:r>
              <a:rPr lang="ru-RU" sz="1600" b="1" dirty="0" smtClean="0"/>
              <a:t>еньшевики</a:t>
            </a:r>
            <a:endParaRPr lang="ru-R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900" y="4653136"/>
            <a:ext cx="2438120" cy="17928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>
            <a:stCxn id="6" idx="2"/>
            <a:endCxn id="9" idx="1"/>
          </p:cNvCxnSpPr>
          <p:nvPr/>
        </p:nvCxnSpPr>
        <p:spPr>
          <a:xfrm>
            <a:off x="2627784" y="4056583"/>
            <a:ext cx="2934386" cy="5013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  <a:endCxn id="8" idx="0"/>
          </p:cNvCxnSpPr>
          <p:nvPr/>
        </p:nvCxnSpPr>
        <p:spPr>
          <a:xfrm flipH="1">
            <a:off x="2283368" y="4056583"/>
            <a:ext cx="344416" cy="452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9" t="20606" r="5455" b="9697"/>
          <a:stretch/>
        </p:blipFill>
        <p:spPr bwMode="auto">
          <a:xfrm>
            <a:off x="6975528" y="4054532"/>
            <a:ext cx="1270472" cy="197438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6" t="5900" r="5634" b="47721"/>
          <a:stretch/>
        </p:blipFill>
        <p:spPr bwMode="auto">
          <a:xfrm>
            <a:off x="323528" y="4797152"/>
            <a:ext cx="1364326" cy="184081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732240" y="5592215"/>
            <a:ext cx="165618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    Мартов (</a:t>
            </a:r>
            <a:r>
              <a:rPr lang="vi-VN" sz="1000" b="1" dirty="0" smtClean="0"/>
              <a:t>Цедерба́ум</a:t>
            </a:r>
            <a:r>
              <a:rPr lang="ru-RU" sz="1000" b="1" dirty="0" smtClean="0"/>
              <a:t>)     </a:t>
            </a:r>
          </a:p>
          <a:p>
            <a:pPr algn="ctr"/>
            <a:r>
              <a:rPr lang="ru-RU" sz="1000" b="1" dirty="0"/>
              <a:t> </a:t>
            </a:r>
            <a:r>
              <a:rPr lang="ru-RU" sz="1000" b="1" dirty="0" smtClean="0"/>
              <a:t>      Юлий </a:t>
            </a:r>
            <a:r>
              <a:rPr lang="ru-RU" sz="1000" b="1" dirty="0"/>
              <a:t>Осипович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6049415"/>
            <a:ext cx="136432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Ульянов (Ленин)  Владимир Ильич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250283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43204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1. Революционные партии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331641" y="3429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378425" y="824136"/>
            <a:ext cx="1572166" cy="457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РСДРП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29" y="2282764"/>
            <a:ext cx="1566791" cy="5543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Большевики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988840"/>
            <a:ext cx="1566791" cy="55390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Меньшевики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02840" y="1359726"/>
            <a:ext cx="2088232" cy="921786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Партия социал-революционеров</a:t>
            </a:r>
            <a:endParaRPr lang="ru-RU" b="1" dirty="0"/>
          </a:p>
        </p:txBody>
      </p:sp>
      <p:sp>
        <p:nvSpPr>
          <p:cNvPr id="7" name="Стрелка вниз 6"/>
          <p:cNvSpPr/>
          <p:nvPr/>
        </p:nvSpPr>
        <p:spPr>
          <a:xfrm rot="18297782">
            <a:off x="2935113" y="1252683"/>
            <a:ext cx="307870" cy="91041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2203">
            <a:off x="1248910" y="1444050"/>
            <a:ext cx="12795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963580" y="2514282"/>
            <a:ext cx="2827492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Путь к социализму через крестьянскую общину</a:t>
            </a: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5974088" y="3197155"/>
            <a:ext cx="2831682" cy="46368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Социализация земли(передача крестьянам через общину)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74089" y="3816388"/>
            <a:ext cx="2831682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Свержение самодержавия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63580" y="4463589"/>
            <a:ext cx="2856892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Власть Учредительному собранию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48881" y="5042892"/>
            <a:ext cx="2842191" cy="44110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Движущая сила – </a:t>
            </a:r>
            <a:r>
              <a:rPr lang="ru-RU" sz="1400" b="1" dirty="0" smtClean="0">
                <a:solidFill>
                  <a:schemeClr val="tx1"/>
                </a:solidFill>
              </a:rPr>
              <a:t>народ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48880" y="5733256"/>
            <a:ext cx="2842192" cy="44110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Одно из средств – индивидуальный террор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5508104" y="1820619"/>
            <a:ext cx="11947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508104" y="1820619"/>
            <a:ext cx="0" cy="41331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8" idx="1"/>
          </p:cNvCxnSpPr>
          <p:nvPr/>
        </p:nvCxnSpPr>
        <p:spPr>
          <a:xfrm>
            <a:off x="5508104" y="2742882"/>
            <a:ext cx="4554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9" idx="3"/>
          </p:cNvCxnSpPr>
          <p:nvPr/>
        </p:nvCxnSpPr>
        <p:spPr>
          <a:xfrm>
            <a:off x="5508104" y="3429000"/>
            <a:ext cx="46598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08104" y="4044988"/>
            <a:ext cx="4554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1" idx="1"/>
          </p:cNvCxnSpPr>
          <p:nvPr/>
        </p:nvCxnSpPr>
        <p:spPr>
          <a:xfrm>
            <a:off x="5508104" y="4692189"/>
            <a:ext cx="4554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2" idx="1"/>
          </p:cNvCxnSpPr>
          <p:nvPr/>
        </p:nvCxnSpPr>
        <p:spPr>
          <a:xfrm>
            <a:off x="5493406" y="5263444"/>
            <a:ext cx="4554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508104" y="5953808"/>
            <a:ext cx="4554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275856" y="2785831"/>
            <a:ext cx="2109575" cy="457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Буржуазно- парламентский строй</a:t>
            </a:r>
          </a:p>
        </p:txBody>
      </p:sp>
      <p:sp>
        <p:nvSpPr>
          <p:cNvPr id="2048" name="Прямоугольник 2047"/>
          <p:cNvSpPr/>
          <p:nvPr/>
        </p:nvSpPr>
        <p:spPr>
          <a:xfrm>
            <a:off x="3303039" y="3412976"/>
            <a:ext cx="2082392" cy="69391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Ведущая роль – буржуазии в союзе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 </a:t>
            </a:r>
            <a:r>
              <a:rPr lang="ru-RU" sz="1400" b="1" dirty="0">
                <a:solidFill>
                  <a:schemeClr val="tx1"/>
                </a:solidFill>
              </a:rPr>
              <a:t>пролетариатом</a:t>
            </a:r>
          </a:p>
        </p:txBody>
      </p:sp>
      <p:sp>
        <p:nvSpPr>
          <p:cNvPr id="2049" name="Прямоугольник 2048"/>
          <p:cNvSpPr/>
          <p:nvPr/>
        </p:nvSpPr>
        <p:spPr>
          <a:xfrm>
            <a:off x="3303039" y="4293342"/>
            <a:ext cx="2060868" cy="69384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К социалистическим преобразованиям через капитализм</a:t>
            </a:r>
          </a:p>
        </p:txBody>
      </p:sp>
      <p:sp>
        <p:nvSpPr>
          <p:cNvPr id="2052" name="Прямоугольник 2051"/>
          <p:cNvSpPr/>
          <p:nvPr/>
        </p:nvSpPr>
        <p:spPr>
          <a:xfrm>
            <a:off x="323455" y="2971482"/>
            <a:ext cx="2016372" cy="1014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Свержение самодержавия – республика-диктатура пролетариата</a:t>
            </a:r>
          </a:p>
        </p:txBody>
      </p:sp>
      <p:sp>
        <p:nvSpPr>
          <p:cNvPr id="2053" name="Прямоугольник 2052"/>
          <p:cNvSpPr/>
          <p:nvPr/>
        </p:nvSpPr>
        <p:spPr>
          <a:xfrm>
            <a:off x="323455" y="4279060"/>
            <a:ext cx="2016373" cy="763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Демократические свободы, право наций на самоопределение</a:t>
            </a:r>
          </a:p>
        </p:txBody>
      </p:sp>
      <p:sp>
        <p:nvSpPr>
          <p:cNvPr id="2054" name="Прямоугольник 2053"/>
          <p:cNvSpPr/>
          <p:nvPr/>
        </p:nvSpPr>
        <p:spPr>
          <a:xfrm>
            <a:off x="370238" y="5250170"/>
            <a:ext cx="2016373" cy="13230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8час. рабочий день, отмена выкупных платежей для крестьян –ликвидация помещичьего землевладения</a:t>
            </a:r>
          </a:p>
        </p:txBody>
      </p:sp>
      <p:sp>
        <p:nvSpPr>
          <p:cNvPr id="2055" name="Прямоугольник 2054"/>
          <p:cNvSpPr/>
          <p:nvPr/>
        </p:nvSpPr>
        <p:spPr>
          <a:xfrm>
            <a:off x="3275856" y="5610001"/>
            <a:ext cx="2003468" cy="527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Движущая сила- пролетариат</a:t>
            </a:r>
          </a:p>
        </p:txBody>
      </p:sp>
      <p:cxnSp>
        <p:nvCxnSpPr>
          <p:cNvPr id="2057" name="Прямая соединительная линия 2056"/>
          <p:cNvCxnSpPr/>
          <p:nvPr/>
        </p:nvCxnSpPr>
        <p:spPr>
          <a:xfrm>
            <a:off x="1879920" y="2542746"/>
            <a:ext cx="747864" cy="85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Прямая соединительная линия 2061"/>
          <p:cNvCxnSpPr/>
          <p:nvPr/>
        </p:nvCxnSpPr>
        <p:spPr>
          <a:xfrm>
            <a:off x="2627784" y="2559944"/>
            <a:ext cx="0" cy="33938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Прямая со стрелкой 2063"/>
          <p:cNvCxnSpPr/>
          <p:nvPr/>
        </p:nvCxnSpPr>
        <p:spPr>
          <a:xfrm>
            <a:off x="2627784" y="5953808"/>
            <a:ext cx="6480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Прямая со стрелкой 2065"/>
          <p:cNvCxnSpPr/>
          <p:nvPr/>
        </p:nvCxnSpPr>
        <p:spPr>
          <a:xfrm flipH="1">
            <a:off x="2386611" y="5953808"/>
            <a:ext cx="24117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Прямая со стрелкой 2067"/>
          <p:cNvCxnSpPr/>
          <p:nvPr/>
        </p:nvCxnSpPr>
        <p:spPr>
          <a:xfrm flipH="1">
            <a:off x="2339827" y="4720114"/>
            <a:ext cx="24117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Прямая со стрелкой 2069"/>
          <p:cNvCxnSpPr/>
          <p:nvPr/>
        </p:nvCxnSpPr>
        <p:spPr>
          <a:xfrm flipH="1">
            <a:off x="2386611" y="3478516"/>
            <a:ext cx="24117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Прямая соединительная линия 2071"/>
          <p:cNvCxnSpPr/>
          <p:nvPr/>
        </p:nvCxnSpPr>
        <p:spPr>
          <a:xfrm flipH="1">
            <a:off x="2950591" y="2265793"/>
            <a:ext cx="5997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4" name="Прямая соединительная линия 2073"/>
          <p:cNvCxnSpPr/>
          <p:nvPr/>
        </p:nvCxnSpPr>
        <p:spPr>
          <a:xfrm>
            <a:off x="2950591" y="2282764"/>
            <a:ext cx="1229" cy="2437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6" name="Прямая со стрелкой 2075"/>
          <p:cNvCxnSpPr/>
          <p:nvPr/>
        </p:nvCxnSpPr>
        <p:spPr>
          <a:xfrm>
            <a:off x="2950591" y="3014431"/>
            <a:ext cx="32526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8" name="Прямая со стрелкой 2077"/>
          <p:cNvCxnSpPr>
            <a:endCxn id="2048" idx="1"/>
          </p:cNvCxnSpPr>
          <p:nvPr/>
        </p:nvCxnSpPr>
        <p:spPr>
          <a:xfrm>
            <a:off x="2951820" y="3759934"/>
            <a:ext cx="35121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1" name="Прямая со стрелкой 2080"/>
          <p:cNvCxnSpPr/>
          <p:nvPr/>
        </p:nvCxnSpPr>
        <p:spPr>
          <a:xfrm>
            <a:off x="2951820" y="4720114"/>
            <a:ext cx="3240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4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64" y="332657"/>
            <a:ext cx="8229600" cy="5760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2-3. </a:t>
            </a:r>
            <a:r>
              <a:rPr lang="ru-RU" sz="2400" b="1" dirty="0">
                <a:solidFill>
                  <a:srgbClr val="FF0000"/>
                </a:solidFill>
              </a:rPr>
              <a:t>Либеральные </a:t>
            </a:r>
            <a:r>
              <a:rPr lang="ru-RU" sz="2400" b="1" dirty="0" smtClean="0">
                <a:solidFill>
                  <a:srgbClr val="FF0000"/>
                </a:solidFill>
              </a:rPr>
              <a:t>и </a:t>
            </a:r>
            <a:r>
              <a:rPr lang="ru-RU" sz="2400" b="1" dirty="0" err="1" smtClean="0">
                <a:solidFill>
                  <a:srgbClr val="FF0000"/>
                </a:solidFill>
              </a:rPr>
              <a:t>правомонархические</a:t>
            </a:r>
            <a:r>
              <a:rPr lang="ru-RU" sz="2400" b="1" dirty="0" smtClean="0">
                <a:solidFill>
                  <a:srgbClr val="FF0000"/>
                </a:solidFill>
              </a:rPr>
              <a:t> партии </a:t>
            </a:r>
            <a:r>
              <a:rPr lang="ru-RU" sz="2400" b="1" dirty="0">
                <a:solidFill>
                  <a:srgbClr val="FF0000"/>
                </a:solidFill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</a:rPr>
              <a:t>организации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331641" y="3429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220073"/>
              </p:ext>
            </p:extLst>
          </p:nvPr>
        </p:nvGraphicFramePr>
        <p:xfrm>
          <a:off x="107504" y="836712"/>
          <a:ext cx="8784977" cy="5821224"/>
        </p:xfrm>
        <a:graphic>
          <a:graphicData uri="http://schemas.openxmlformats.org/drawingml/2006/table">
            <a:tbl>
              <a:tblPr firstRow="1" firstCol="1" bandRow="1"/>
              <a:tblGrid>
                <a:gridCol w="1161650"/>
                <a:gridCol w="2352341"/>
                <a:gridCol w="2123036"/>
                <a:gridCol w="3147950"/>
              </a:tblGrid>
              <a:tr h="279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Партии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Либеральные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Монархические (консервативные)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Конституционно-демократическая партия «народной свободы»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«Союз 17 октября»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Союз русского народа» Русская монархическая партия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Время создания и лидеры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1905 г., П. Н. Милюков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 1905 г., А. И.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Гучков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 1905 г., А. И. Дубровин, В. М. Пуришкевич 1905 г., В. А.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Грингмут</a:t>
                      </a:r>
                      <a:endParaRPr lang="ru-RU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Социальный состав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«Интеллигентская партия»: преподаватели, врачи, инженеры, адвокаты, писатели, либерально настроенные помещики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Крупные капиталисты, торгово-промышленная буржуазия, помещики — предприниматели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Консервативно настроенные помещики, горожане, мелкие предприниматели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Отношение к власти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Парламентский строй; конституционная монархия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Конституционная монархия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Сохранение незыблемых основ самодержавного строя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Национальный вопрос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Восстановление государственной автономии Финляндии и Польши, но в составе Российской империи; остальным народам предоставить культурную автономию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Лозунг «единой и неделимой России»; предоставление частичной автономии Финляндии, Польше автономию не предоставлять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Сохранение и неделимость империи; возможность «свободного развития национальных культур», но недопущение национальных школ и политических организаций; упразднение автономии Финляндии, русификаторская политика на Кавказе и Средней Азии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68" y="2060848"/>
            <a:ext cx="864096" cy="11846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57368" y="2969153"/>
            <a:ext cx="864096" cy="171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Милюков </a:t>
            </a:r>
            <a:r>
              <a:rPr lang="ru-RU" sz="800" b="1" dirty="0"/>
              <a:t>Павел Николаевич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88005"/>
            <a:ext cx="874153" cy="117427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1920" y="2852936"/>
            <a:ext cx="874153" cy="392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 smtClean="0"/>
              <a:t>Гучков</a:t>
            </a:r>
            <a:r>
              <a:rPr lang="ru-RU" sz="800" b="1" dirty="0" smtClean="0"/>
              <a:t> </a:t>
            </a:r>
            <a:r>
              <a:rPr lang="ru-RU" sz="800" b="1" dirty="0"/>
              <a:t>Александр Иванович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6872"/>
            <a:ext cx="783324" cy="10529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96136" y="2969153"/>
            <a:ext cx="936104" cy="360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 smtClean="0"/>
          </a:p>
          <a:p>
            <a:pPr algn="ctr"/>
            <a:r>
              <a:rPr lang="ru-RU" sz="600" b="1" dirty="0" smtClean="0"/>
              <a:t>Дубровин </a:t>
            </a:r>
            <a:r>
              <a:rPr lang="ru-RU" sz="600" b="1" dirty="0"/>
              <a:t>Александр Иванович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" t="7450" r="8481" b="21180"/>
          <a:stretch/>
        </p:blipFill>
        <p:spPr bwMode="auto">
          <a:xfrm>
            <a:off x="6881081" y="2276871"/>
            <a:ext cx="856466" cy="10529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32240" y="3055060"/>
            <a:ext cx="1152128" cy="274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/>
              <a:t>  Пуришкевич </a:t>
            </a:r>
            <a:r>
              <a:rPr lang="ru-RU" sz="600" b="1" dirty="0"/>
              <a:t>Владимир Митрофанович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8" t="2045" r="18361" b="28924"/>
          <a:stretch/>
        </p:blipFill>
        <p:spPr bwMode="auto">
          <a:xfrm>
            <a:off x="7884368" y="2276872"/>
            <a:ext cx="775953" cy="105296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12360" y="3055060"/>
            <a:ext cx="936104" cy="255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err="1" smtClean="0"/>
              <a:t>Грингмут</a:t>
            </a:r>
            <a:r>
              <a:rPr lang="ru-RU" sz="600" b="1" dirty="0" smtClean="0"/>
              <a:t> </a:t>
            </a:r>
            <a:r>
              <a:rPr lang="ru-RU" sz="600" b="1" dirty="0"/>
              <a:t>Владимир Андреевич</a:t>
            </a:r>
          </a:p>
        </p:txBody>
      </p:sp>
    </p:spTree>
    <p:extLst>
      <p:ext uri="{BB962C8B-B14F-4D97-AF65-F5344CB8AC3E}">
        <p14:creationId xmlns:p14="http://schemas.microsoft.com/office/powerpoint/2010/main" val="373908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332656"/>
            <a:ext cx="9381728" cy="43204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        </a:t>
            </a:r>
            <a:r>
              <a:rPr lang="ru-RU" sz="2200" b="1" dirty="0" smtClean="0">
                <a:solidFill>
                  <a:srgbClr val="FF0000"/>
                </a:solidFill>
              </a:rPr>
              <a:t>2-3</a:t>
            </a:r>
            <a:r>
              <a:rPr lang="ru-RU" sz="2200" b="1" dirty="0">
                <a:solidFill>
                  <a:srgbClr val="FF0000"/>
                </a:solidFill>
              </a:rPr>
              <a:t>. Либеральные и </a:t>
            </a:r>
            <a:r>
              <a:rPr lang="ru-RU" sz="2200" b="1" dirty="0" err="1">
                <a:solidFill>
                  <a:srgbClr val="FF0000"/>
                </a:solidFill>
              </a:rPr>
              <a:t>правомонархические</a:t>
            </a:r>
            <a:r>
              <a:rPr lang="ru-RU" sz="2200" b="1" dirty="0">
                <a:solidFill>
                  <a:srgbClr val="FF0000"/>
                </a:solidFill>
              </a:rPr>
              <a:t> партии и организации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331641" y="3429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123758"/>
              </p:ext>
            </p:extLst>
          </p:nvPr>
        </p:nvGraphicFramePr>
        <p:xfrm>
          <a:off x="323528" y="980728"/>
          <a:ext cx="8352927" cy="5257800"/>
        </p:xfrm>
        <a:graphic>
          <a:graphicData uri="http://schemas.openxmlformats.org/drawingml/2006/table">
            <a:tbl>
              <a:tblPr firstRow="1" firstCol="1" bandRow="1"/>
              <a:tblGrid>
                <a:gridCol w="936104"/>
                <a:gridCol w="2829829"/>
                <a:gridCol w="1861071"/>
                <a:gridCol w="2725923"/>
              </a:tblGrid>
              <a:tr h="176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Партии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Либеральные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Монархические (консервативные)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Конституционно-демократическая партия «народной свободы»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«Союз 17 октября»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Союз русского народа» Русская монархическая партия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Аграрный вопрос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Частичное отчуждение помещичьей земли в пользу крестьян по рыночным ценам;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частной собственности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Разрушение общины; возвращение крестьянам отрезков; в исключительных случаях отчуждение помещичьей земли при условии вознаграждения помещиков; переселение малоземельных и безземельных крестьян на свободные земли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Сохранение частной собственности на землю, выступали против отчуждения земли у помещиков, право выхода из общины некоторым крестьянам по разрешению общины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Рабочий вопрос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рабочего законодательства, развитие профсоюзов. Введение 8-часового рабочего дня только на некоторых предприятиях; разработка социального страхования по старости, болезни и несчастным случаям, создание больничных касс за счет предпринимателей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системы социальной защиты рабочих, просветительская деятельность среди рабочих: открытие школ, профессиональных училищ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Сокращение рабочего дня, право рабочих на создание профессиональных союзов, создание системы социального страхования, повышение социального уровня жизни рабочих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Методы достижения цели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Мирные средства — реформы через Думу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Мирные средства — реформы через Думу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боевых дружин — «черной сотни», проведение погромов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92" marR="25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3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43204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4. Национальные партии и организации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331641" y="3429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17240" y="827584"/>
            <a:ext cx="3650703" cy="58519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В национальных регионах революция 1905—1907 гг. протекала очень </a:t>
            </a:r>
            <a:r>
              <a:rPr lang="ru-RU" sz="1600" b="1" dirty="0" smtClean="0"/>
              <a:t>бурно 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4440" y="1628800"/>
            <a:ext cx="3769567" cy="52920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Национально-освободительная борьба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 </a:t>
            </a:r>
            <a:r>
              <a:rPr lang="ru-RU" sz="1400" b="1" dirty="0">
                <a:solidFill>
                  <a:schemeClr val="tx1"/>
                </a:solidFill>
              </a:rPr>
              <a:t>автономной </a:t>
            </a:r>
            <a:r>
              <a:rPr lang="ru-RU" sz="1400" b="1" dirty="0" smtClean="0">
                <a:solidFill>
                  <a:schemeClr val="tx1"/>
                </a:solidFill>
              </a:rPr>
              <a:t>Финляндии и польских землях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4441" y="2251720"/>
            <a:ext cx="3769566" cy="67322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Массовые сельскохозяйственные стачки и вооруженные выступления в Прибалтике и Западной Грузии (Гурии)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1531" y="3068960"/>
            <a:ext cx="3779337" cy="52920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Сильное </a:t>
            </a:r>
            <a:r>
              <a:rPr lang="ru-RU" sz="1400" b="1" dirty="0">
                <a:solidFill>
                  <a:schemeClr val="tx1"/>
                </a:solidFill>
              </a:rPr>
              <a:t>рабочее движение было на </a:t>
            </a:r>
            <a:r>
              <a:rPr lang="ru-RU" sz="1400" b="1" dirty="0" smtClean="0">
                <a:solidFill>
                  <a:schemeClr val="tx1"/>
                </a:solidFill>
              </a:rPr>
              <a:t>Украине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1531" y="3789040"/>
            <a:ext cx="3792476" cy="914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Пропагандистскую деятельность на Украине и в Белоруссии, в Прибалтике и Закавказье вели и общероссийские, и местные национальные партии разной ориентации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8777" y="4941167"/>
            <a:ext cx="4440551" cy="13770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В программах и декларациях большинства этих партий выдвигались требования установления в России демократической федеративной республики с предоставлением национально-территориальной или национально-культурной автономии, с гражданским и языковым равноправием всех народов</a:t>
            </a: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4581667" y="4194800"/>
            <a:ext cx="1224136" cy="1303004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17240" y="1412776"/>
            <a:ext cx="0" cy="28334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4" idx="1"/>
          </p:cNvCxnSpPr>
          <p:nvPr/>
        </p:nvCxnSpPr>
        <p:spPr>
          <a:xfrm>
            <a:off x="417240" y="1893404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17240" y="2588332"/>
            <a:ext cx="43429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17240" y="3333564"/>
            <a:ext cx="43429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7" idx="1"/>
          </p:cNvCxnSpPr>
          <p:nvPr/>
        </p:nvCxnSpPr>
        <p:spPr>
          <a:xfrm>
            <a:off x="417240" y="4246240"/>
            <a:ext cx="43429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791428" y="895596"/>
            <a:ext cx="1872208" cy="21619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Еврейская социалистическая партия </a:t>
            </a:r>
            <a:r>
              <a:rPr lang="ru-RU" sz="1600" b="1" dirty="0">
                <a:solidFill>
                  <a:schemeClr val="tx1"/>
                </a:solidFill>
              </a:rPr>
              <a:t>— «Всеобщий еврейский рабочий союз в Литве, Польше и России»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78096" y="1037073"/>
            <a:ext cx="143812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«БУНД» («Союз»)</a:t>
            </a:r>
            <a:endParaRPr lang="ru-RU" b="1" dirty="0"/>
          </a:p>
        </p:txBody>
      </p:sp>
      <p:sp>
        <p:nvSpPr>
          <p:cNvPr id="22" name="Выгнутая вниз стрелка 21"/>
          <p:cNvSpPr/>
          <p:nvPr/>
        </p:nvSpPr>
        <p:spPr>
          <a:xfrm rot="1753440">
            <a:off x="5106077" y="2163609"/>
            <a:ext cx="1789516" cy="108824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81595" y="3327570"/>
            <a:ext cx="3434674" cy="72436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 В вопросах партийной стратегии и тактики бундовцы всегда были близки к меньшевикам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383776" y="4246240"/>
            <a:ext cx="2687512" cy="9144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«Дашнакцутюн» («Союз</a:t>
            </a:r>
            <a:r>
              <a:rPr lang="ru-RU" b="1" dirty="0" smtClean="0"/>
              <a:t>») в Армении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782623" y="5497804"/>
            <a:ext cx="2833645" cy="914400"/>
          </a:xfrm>
          <a:prstGeom prst="rect">
            <a:avLst/>
          </a:prstGeom>
          <a:solidFill>
            <a:srgbClr val="2BE17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>
                <a:solidFill>
                  <a:schemeClr val="tx1"/>
                </a:solidFill>
              </a:rPr>
              <a:t>Союз мусульман</a:t>
            </a:r>
            <a:r>
              <a:rPr lang="ru-RU" b="1" dirty="0" smtClean="0">
                <a:solidFill>
                  <a:schemeClr val="tx1"/>
                </a:solidFill>
              </a:rPr>
              <a:t>»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(1905)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8" name="Прямая со стрелкой 27"/>
          <p:cNvCxnSpPr>
            <a:endCxn id="21" idx="1"/>
          </p:cNvCxnSpPr>
          <p:nvPr/>
        </p:nvCxnSpPr>
        <p:spPr>
          <a:xfrm>
            <a:off x="2242591" y="1412776"/>
            <a:ext cx="2835505" cy="814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17240" y="4246240"/>
            <a:ext cx="0" cy="6000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438777" y="4834889"/>
            <a:ext cx="5944999" cy="114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000835" y="4834889"/>
            <a:ext cx="0" cy="6515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805803" y="1976578"/>
            <a:ext cx="0" cy="13569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15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010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Домашнее задание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3" y="1124744"/>
            <a:ext cx="8964488" cy="5001419"/>
          </a:xfrm>
        </p:spPr>
        <p:txBody>
          <a:bodyPr>
            <a:normAutofit/>
          </a:bodyPr>
          <a:lstStyle/>
          <a:p>
            <a:r>
              <a:rPr lang="ru-RU" b="1" dirty="0"/>
              <a:t>§ 35 с.298-307, вопросы, </a:t>
            </a:r>
            <a:r>
              <a:rPr lang="ru-RU" b="1" dirty="0" smtClean="0"/>
              <a:t>задания</a:t>
            </a:r>
          </a:p>
          <a:p>
            <a:r>
              <a:rPr lang="ru-RU" b="1" dirty="0"/>
              <a:t>Дополнительное задание: подготовка проекта на тему «Реформы П. А. Столыпина: замысел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и </a:t>
            </a:r>
            <a:r>
              <a:rPr lang="ru-RU" b="1" dirty="0"/>
              <a:t>реализация».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111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7039</TotalTime>
  <Words>836</Words>
  <Application>Microsoft Office PowerPoint</Application>
  <PresentationFormat>Экран (4:3)</PresentationFormat>
  <Paragraphs>125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Начало многопартийности</vt:lpstr>
      <vt:lpstr>План урока</vt:lpstr>
      <vt:lpstr>1. Революционные партии</vt:lpstr>
      <vt:lpstr>1. Революционные партии</vt:lpstr>
      <vt:lpstr>1. Революционные партии</vt:lpstr>
      <vt:lpstr>2-3. Либеральные и правомонархические партии и организации</vt:lpstr>
      <vt:lpstr>                2-3. Либеральные и правомонархические партии и организации</vt:lpstr>
      <vt:lpstr>4. Национальные партии и организации</vt:lpstr>
      <vt:lpstr>Домашнее задание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Сергей</cp:lastModifiedBy>
  <cp:revision>494</cp:revision>
  <dcterms:created xsi:type="dcterms:W3CDTF">2018-06-03T04:28:27Z</dcterms:created>
  <dcterms:modified xsi:type="dcterms:W3CDTF">2019-02-03T06:25:58Z</dcterms:modified>
</cp:coreProperties>
</file>