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300" r:id="rId4"/>
    <p:sldId id="306" r:id="rId5"/>
    <p:sldId id="307" r:id="rId6"/>
    <p:sldId id="305" r:id="rId7"/>
    <p:sldId id="304" r:id="rId8"/>
    <p:sldId id="303" r:id="rId9"/>
    <p:sldId id="302" r:id="rId10"/>
    <p:sldId id="301" r:id="rId11"/>
    <p:sldId id="310" r:id="rId12"/>
    <p:sldId id="308" r:id="rId13"/>
    <p:sldId id="309" r:id="rId14"/>
    <p:sldId id="27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82E58AB-5318-4D40-B187-5359ACCAEBB8}">
          <p14:sldIdLst>
            <p14:sldId id="256"/>
            <p14:sldId id="257"/>
            <p14:sldId id="300"/>
            <p14:sldId id="306"/>
            <p14:sldId id="307"/>
            <p14:sldId id="305"/>
            <p14:sldId id="304"/>
            <p14:sldId id="303"/>
            <p14:sldId id="302"/>
            <p14:sldId id="301"/>
            <p14:sldId id="310"/>
            <p14:sldId id="308"/>
            <p14:sldId id="309"/>
          </p14:sldIdLst>
        </p14:section>
        <p14:section name="Раздел без заголовка" id="{FB26AA56-AB6A-43DB-9CEF-77D70869532F}">
          <p14:sldIdLst>
            <p14:sldId id="27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0416"/>
    <a:srgbClr val="EC700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316" autoAdjust="0"/>
  </p:normalViewPr>
  <p:slideViewPr>
    <p:cSldViewPr>
      <p:cViewPr>
        <p:scale>
          <a:sx n="71" d="100"/>
          <a:sy n="71" d="100"/>
        </p:scale>
        <p:origin x="-1356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2" d="100"/>
        <a:sy n="122" d="100"/>
      </p:scale>
      <p:origin x="0" y="15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ED77E2-F0ED-4EB3-A663-0AF14447F8F3}" type="datetimeFigureOut">
              <a:rPr lang="ru-RU" smtClean="0"/>
              <a:t>27.01.2019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088DB-C892-4989-9792-5EF682E744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9705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088DB-C892-4989-9792-5EF682E7447C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493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0B263-30B6-4403-856B-A32DCB773A96}" type="datetimeFigureOut">
              <a:rPr lang="ru-RU" smtClean="0"/>
              <a:t>27.01.2019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6711A-0584-4BB0-B833-0C5D25E685CB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 descr="1465376982_17.png"/>
          <p:cNvPicPr>
            <a:picLocks noChangeAspect="1"/>
          </p:cNvPicPr>
          <p:nvPr userDrawn="1"/>
        </p:nvPicPr>
        <p:blipFill>
          <a:blip r:embed="rId2"/>
          <a:srcRect l="17649"/>
          <a:stretch>
            <a:fillRect/>
          </a:stretch>
        </p:blipFill>
        <p:spPr>
          <a:xfrm>
            <a:off x="142844" y="190478"/>
            <a:ext cx="1857388" cy="6477045"/>
          </a:xfrm>
          <a:prstGeom prst="rect">
            <a:avLst/>
          </a:prstGeom>
        </p:spPr>
      </p:pic>
      <p:pic>
        <p:nvPicPr>
          <p:cNvPr id="9" name="Рисунок 8" descr="1954441_3.jpg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91500" y="5588000"/>
            <a:ext cx="952500" cy="1270000"/>
          </a:xfrm>
          <a:prstGeom prst="rect">
            <a:avLst/>
          </a:prstGeom>
        </p:spPr>
      </p:pic>
      <p:pic>
        <p:nvPicPr>
          <p:cNvPr id="10" name="Рисунок 9" descr="egeh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72442" y="0"/>
            <a:ext cx="1071559" cy="12815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0B263-30B6-4403-856B-A32DCB773A96}" type="datetimeFigureOut">
              <a:rPr lang="ru-RU" smtClean="0"/>
              <a:t>27.01.2019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6711A-0584-4BB0-B833-0C5D25E685C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0B263-30B6-4403-856B-A32DCB773A96}" type="datetimeFigureOut">
              <a:rPr lang="ru-RU" smtClean="0"/>
              <a:t>27.01.2019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6711A-0584-4BB0-B833-0C5D25E685C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0B263-30B6-4403-856B-A32DCB773A96}" type="datetimeFigureOut">
              <a:rPr lang="ru-RU" smtClean="0"/>
              <a:t>27.01.2019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6711A-0584-4BB0-B833-0C5D25E685C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0B263-30B6-4403-856B-A32DCB773A96}" type="datetimeFigureOut">
              <a:rPr lang="ru-RU" smtClean="0"/>
              <a:t>27.01.2019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6711A-0584-4BB0-B833-0C5D25E685C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0B263-30B6-4403-856B-A32DCB773A96}" type="datetimeFigureOut">
              <a:rPr lang="ru-RU" smtClean="0"/>
              <a:t>27.01.2019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6711A-0584-4BB0-B833-0C5D25E685C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0B263-30B6-4403-856B-A32DCB773A96}" type="datetimeFigureOut">
              <a:rPr lang="ru-RU" smtClean="0"/>
              <a:t>27.01.2019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6711A-0584-4BB0-B833-0C5D25E685C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0B263-30B6-4403-856B-A32DCB773A96}" type="datetimeFigureOut">
              <a:rPr lang="ru-RU" smtClean="0"/>
              <a:t>27.01.2019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6711A-0584-4BB0-B833-0C5D25E685C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0B263-30B6-4403-856B-A32DCB773A96}" type="datetimeFigureOut">
              <a:rPr lang="ru-RU" smtClean="0"/>
              <a:t>27.01.2019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6711A-0584-4BB0-B833-0C5D25E685C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0B263-30B6-4403-856B-A32DCB773A96}" type="datetimeFigureOut">
              <a:rPr lang="ru-RU" smtClean="0"/>
              <a:t>27.01.2019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6711A-0584-4BB0-B833-0C5D25E685C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0B263-30B6-4403-856B-A32DCB773A96}" type="datetimeFigureOut">
              <a:rPr lang="ru-RU" smtClean="0"/>
              <a:t>27.01.2019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6711A-0584-4BB0-B833-0C5D25E685C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0B263-30B6-4403-856B-A32DCB773A96}" type="datetimeFigureOut">
              <a:rPr lang="ru-RU" smtClean="0"/>
              <a:t>27.01.2019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6711A-0584-4BB0-B833-0C5D25E685C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Прямоугольник с двумя скругленными противолежащими углами 6"/>
          <p:cNvSpPr/>
          <p:nvPr userDrawn="1"/>
        </p:nvSpPr>
        <p:spPr>
          <a:xfrm>
            <a:off x="142844" y="190478"/>
            <a:ext cx="8858312" cy="6477045"/>
          </a:xfrm>
          <a:prstGeom prst="round2Diag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 descr="egeh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072442" y="0"/>
            <a:ext cx="1071559" cy="12815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2132856"/>
            <a:ext cx="8064896" cy="187220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r>
              <a:rPr lang="ru-RU" b="1" dirty="0"/>
              <a:t>1905 год: революция и самодержавие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4941168"/>
            <a:ext cx="6480720" cy="792088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9 класс. История России.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22500" y="728134"/>
            <a:ext cx="4635500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Тема 34: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6033677"/>
            <a:ext cx="7272808" cy="30777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ru-RU" sz="1400" dirty="0" err="1" smtClean="0"/>
              <a:t>Дивулин</a:t>
            </a:r>
            <a:r>
              <a:rPr lang="ru-RU" sz="1400" dirty="0" smtClean="0"/>
              <a:t> С.А., учитель  истории и обществознания МБОУ – школы № 3 </a:t>
            </a:r>
            <a:r>
              <a:rPr lang="ru-RU" sz="1400" dirty="0" err="1" smtClean="0"/>
              <a:t>г.Феодосии</a:t>
            </a:r>
            <a:endParaRPr lang="ru-RU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864" y="332657"/>
            <a:ext cx="8229600" cy="609436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4. Всероссийская октябрьская политическая стачка 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и Манифест 17 октября</a:t>
            </a:r>
            <a:endParaRPr lang="ru-RU" sz="2400" b="1" dirty="0">
              <a:solidFill>
                <a:srgbClr val="FF0000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331641" y="3429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42093"/>
            <a:ext cx="2160239" cy="121513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55" y="1903127"/>
            <a:ext cx="3138323" cy="429950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2987824" y="1343348"/>
            <a:ext cx="978408" cy="412624"/>
          </a:xfrm>
          <a:prstGeom prst="rightArrow">
            <a:avLst/>
          </a:prstGeom>
          <a:solidFill>
            <a:srgbClr val="FC041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739" y="4499596"/>
            <a:ext cx="3781869" cy="209775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39952" y="1119064"/>
            <a:ext cx="4752528" cy="122981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Историческое </a:t>
            </a:r>
            <a:r>
              <a:rPr lang="ru-RU" sz="1400" b="1" dirty="0">
                <a:solidFill>
                  <a:schemeClr val="tx1"/>
                </a:solidFill>
              </a:rPr>
              <a:t>значение Манифеста заключалось в распределении прежде единоличного права Российского Императора законодательствовать между собственно монархом и законодательным (представительным) органом — Государственной Думой</a:t>
            </a:r>
          </a:p>
        </p:txBody>
      </p:sp>
      <p:sp>
        <p:nvSpPr>
          <p:cNvPr id="5" name="Стрелка вниз 4"/>
          <p:cNvSpPr/>
          <p:nvPr/>
        </p:nvSpPr>
        <p:spPr>
          <a:xfrm rot="16200000">
            <a:off x="3505605" y="3242086"/>
            <a:ext cx="360040" cy="417196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124763" y="2523616"/>
            <a:ext cx="1872208" cy="4572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Свобода </a:t>
            </a:r>
            <a:r>
              <a:rPr lang="ru-RU" sz="1600" b="1" dirty="0">
                <a:solidFill>
                  <a:schemeClr val="tx1"/>
                </a:solidFill>
              </a:rPr>
              <a:t>совести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17123" y="2523616"/>
            <a:ext cx="1872208" cy="4572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Свобода слова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24763" y="3200400"/>
            <a:ext cx="1846626" cy="45720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Свобода собраний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516215" y="3200400"/>
            <a:ext cx="1873115" cy="49155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Свобода </a:t>
            </a:r>
            <a:r>
              <a:rPr lang="ru-RU" sz="1600" b="1" dirty="0">
                <a:solidFill>
                  <a:schemeClr val="tx1"/>
                </a:solidFill>
              </a:rPr>
              <a:t>союзов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123892" y="3825909"/>
            <a:ext cx="4265439" cy="49155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Неприкосновенность личности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796136" y="4600241"/>
            <a:ext cx="2786572" cy="1781952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/>
              <a:t>Манифест </a:t>
            </a:r>
            <a:r>
              <a:rPr lang="ru-RU" sz="1600" b="1" dirty="0"/>
              <a:t>17 октября 1905, содержание которого было прогрессивным для начала ХХ века, не изменил коренным образом ситуацию в </a:t>
            </a:r>
            <a:r>
              <a:rPr lang="ru-RU" sz="1600" b="1" dirty="0" smtClean="0"/>
              <a:t>стране</a:t>
            </a:r>
            <a:endParaRPr lang="ru-RU" sz="1600" b="1" dirty="0"/>
          </a:p>
        </p:txBody>
      </p:sp>
      <p:sp>
        <p:nvSpPr>
          <p:cNvPr id="13" name="Левая круглая скобка 12"/>
          <p:cNvSpPr/>
          <p:nvPr/>
        </p:nvSpPr>
        <p:spPr>
          <a:xfrm>
            <a:off x="3982034" y="2765663"/>
            <a:ext cx="142729" cy="1492696"/>
          </a:xfrm>
          <a:prstGeom prst="leftBracket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13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864" y="332657"/>
            <a:ext cx="8229600" cy="609436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4. Всероссийская октябрьская политическая стачка 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и Манифест 17 октября</a:t>
            </a:r>
            <a:endParaRPr lang="ru-RU" sz="2400" b="1" dirty="0">
              <a:solidFill>
                <a:srgbClr val="FF0000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331641" y="3429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3"/>
          <a:stretch/>
        </p:blipFill>
        <p:spPr bwMode="auto">
          <a:xfrm>
            <a:off x="4370294" y="1052738"/>
            <a:ext cx="4666202" cy="48715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68344" y="2374032"/>
            <a:ext cx="1152128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</a:rPr>
              <a:t>Шмидт </a:t>
            </a:r>
            <a:r>
              <a:rPr lang="ru-RU" sz="1000" b="1" dirty="0">
                <a:solidFill>
                  <a:schemeClr val="bg1"/>
                </a:solidFill>
              </a:rPr>
              <a:t>Пётр Петрович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052737"/>
            <a:ext cx="3960440" cy="374441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/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Восстание </a:t>
            </a:r>
            <a:r>
              <a:rPr lang="ru-RU" sz="1600" b="1" dirty="0">
                <a:solidFill>
                  <a:schemeClr val="tx1"/>
                </a:solidFill>
              </a:rPr>
              <a:t>на флоте началось 24 </a:t>
            </a:r>
            <a:r>
              <a:rPr lang="ru-RU" sz="1600" b="1" dirty="0" smtClean="0">
                <a:solidFill>
                  <a:schemeClr val="tx1"/>
                </a:solidFill>
              </a:rPr>
              <a:t>ноября. </a:t>
            </a:r>
            <a:r>
              <a:rPr lang="ru-RU" sz="1600" b="1" dirty="0">
                <a:solidFill>
                  <a:schemeClr val="tx1"/>
                </a:solidFill>
              </a:rPr>
              <a:t>26 ноября делегаты от разных родов войск, в том числе нескольких кораблей флота, попросили </a:t>
            </a:r>
            <a:r>
              <a:rPr lang="ru-RU" sz="1600" b="1" dirty="0" err="1" smtClean="0">
                <a:solidFill>
                  <a:schemeClr val="tx1"/>
                </a:solidFill>
              </a:rPr>
              <a:t>П.П.Шмидта</a:t>
            </a:r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>
                <a:solidFill>
                  <a:schemeClr val="tx1"/>
                </a:solidFill>
              </a:rPr>
              <a:t>возглавить городское восстание. </a:t>
            </a:r>
            <a:r>
              <a:rPr lang="ru-RU" sz="1600" b="1" dirty="0" smtClean="0">
                <a:solidFill>
                  <a:schemeClr val="tx1"/>
                </a:solidFill>
              </a:rPr>
              <a:t>Это стало некоторой неожиданностью для «лейтенанта», но на следующий день он согласился, объявив с «Очакова» команду к началу восстания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Захватить военный корабль повезло только </a:t>
            </a:r>
            <a:r>
              <a:rPr lang="ru-RU" sz="1600" b="1" dirty="0" err="1" smtClean="0">
                <a:solidFill>
                  <a:schemeClr val="tx1"/>
                </a:solidFill>
              </a:rPr>
              <a:t>П.П.Шмидту</a:t>
            </a:r>
            <a:r>
              <a:rPr lang="ru-RU" sz="1600" b="1" dirty="0" smtClean="0">
                <a:solidFill>
                  <a:schemeClr val="tx1"/>
                </a:solidFill>
              </a:rPr>
              <a:t>, из-за чего бой против правительственного флота «Очаков» вел в одиночку. Шансов на победу при таком раскладе сил не было. После подавления восстания моряков арестовали, а Шмидта приговорили к смертной казни</a:t>
            </a:r>
          </a:p>
          <a:p>
            <a:pPr algn="ctr"/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2" t="50000" r="18567"/>
          <a:stretch/>
        </p:blipFill>
        <p:spPr bwMode="auto">
          <a:xfrm>
            <a:off x="954041" y="4941528"/>
            <a:ext cx="2555395" cy="164370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0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864" y="332657"/>
            <a:ext cx="8229600" cy="609436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5. Декабрьские вооруженные восстания</a:t>
            </a:r>
            <a:endParaRPr lang="ru-RU" sz="2400" b="1" dirty="0">
              <a:solidFill>
                <a:srgbClr val="FF0000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331641" y="3429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3707904" y="1239670"/>
            <a:ext cx="5234879" cy="709664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7 декабря </a:t>
            </a:r>
            <a:r>
              <a:rPr lang="ru-RU" sz="1400" b="1" dirty="0" smtClean="0"/>
              <a:t>началась забастовка. </a:t>
            </a:r>
            <a:r>
              <a:rPr lang="ru-RU" sz="1400" b="1" dirty="0"/>
              <a:t>В Москве остановились крупнейшие предприятия, прекратилась подача электроэнергии, остановились трамваи, закрылись магазины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531769" y="2060848"/>
            <a:ext cx="2338243" cy="79208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10 декабря строительство баррикад развернулось </a:t>
            </a:r>
            <a:r>
              <a:rPr lang="ru-RU" sz="1400" b="1" dirty="0" smtClean="0"/>
              <a:t>повсюду</a:t>
            </a:r>
            <a:endParaRPr lang="ru-RU" sz="14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45" y="1204590"/>
            <a:ext cx="3215160" cy="215181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408" y="2060848"/>
            <a:ext cx="3442935" cy="230425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608" y="3246310"/>
            <a:ext cx="3455394" cy="23183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3573016"/>
            <a:ext cx="3463867" cy="231826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51865" y="5434082"/>
            <a:ext cx="5544616" cy="9144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18 декабря 1905 после артиллерийского обстрела пал последний его очаг – рабочий квартал Пресня, Число убитых и раненых в ходе московского восстания составило </a:t>
            </a:r>
            <a:r>
              <a:rPr lang="ru-RU" sz="1400" b="1" dirty="0" smtClean="0"/>
              <a:t>около 2 </a:t>
            </a:r>
            <a:r>
              <a:rPr lang="ru-RU" sz="1400" b="1" dirty="0"/>
              <a:t>тысяч.</a:t>
            </a:r>
          </a:p>
        </p:txBody>
      </p:sp>
    </p:spTree>
    <p:extLst>
      <p:ext uri="{BB962C8B-B14F-4D97-AF65-F5344CB8AC3E}">
        <p14:creationId xmlns:p14="http://schemas.microsoft.com/office/powerpoint/2010/main" val="290073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864" y="332657"/>
            <a:ext cx="8229600" cy="609436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Итоги первой русской революции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331641" y="3429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1905957" y="980728"/>
            <a:ext cx="6332313" cy="55436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Сложились </a:t>
            </a:r>
            <a:r>
              <a:rPr lang="ru-RU" sz="1600" b="1" dirty="0">
                <a:solidFill>
                  <a:schemeClr val="tx1"/>
                </a:solidFill>
              </a:rPr>
              <a:t>новые государственные </a:t>
            </a:r>
            <a:r>
              <a:rPr lang="ru-RU" sz="1600" b="1" dirty="0" smtClean="0">
                <a:solidFill>
                  <a:schemeClr val="tx1"/>
                </a:solidFill>
              </a:rPr>
              <a:t>органы (Государственная Дума) </a:t>
            </a:r>
            <a:r>
              <a:rPr lang="ru-RU" sz="1600" b="1" dirty="0">
                <a:solidFill>
                  <a:schemeClr val="tx1"/>
                </a:solidFill>
              </a:rPr>
              <a:t>— начало развития парламентаризма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27626" y="1680773"/>
            <a:ext cx="6316325" cy="32403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Ограничение </a:t>
            </a:r>
            <a:r>
              <a:rPr lang="ru-RU" sz="1600" b="1" dirty="0">
                <a:solidFill>
                  <a:schemeClr val="tx1"/>
                </a:solidFill>
              </a:rPr>
              <a:t>самодержавия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21946" y="2204864"/>
            <a:ext cx="6316324" cy="593413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Введены </a:t>
            </a:r>
            <a:r>
              <a:rPr lang="ru-RU" sz="1600" b="1" dirty="0">
                <a:solidFill>
                  <a:schemeClr val="tx1"/>
                </a:solidFill>
              </a:rPr>
              <a:t>демократические свободы, отмена цензуры, разрешены профсоюзы, легальные политические партии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27626" y="2996952"/>
            <a:ext cx="6359280" cy="576064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Буржуазия </a:t>
            </a:r>
            <a:r>
              <a:rPr lang="ru-RU" sz="1600" b="1" dirty="0">
                <a:solidFill>
                  <a:schemeClr val="tx1"/>
                </a:solidFill>
              </a:rPr>
              <a:t>получила возможность участвовать в политической жизни с</a:t>
            </a:r>
            <a:r>
              <a:rPr lang="ru-RU" sz="1400" b="1" dirty="0">
                <a:solidFill>
                  <a:schemeClr val="tx1"/>
                </a:solidFill>
              </a:rPr>
              <a:t>траны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05956" y="3797714"/>
            <a:ext cx="6380950" cy="4572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Улучшилось </a:t>
            </a:r>
            <a:r>
              <a:rPr lang="ru-RU" sz="1600" b="1" dirty="0">
                <a:solidFill>
                  <a:schemeClr val="tx1"/>
                </a:solidFill>
              </a:rPr>
              <a:t>положение рабочих, рабочий день </a:t>
            </a:r>
            <a:r>
              <a:rPr lang="ru-RU" sz="1600" b="1" dirty="0" smtClean="0">
                <a:solidFill>
                  <a:schemeClr val="tx1"/>
                </a:solidFill>
              </a:rPr>
              <a:t>уменьшился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до </a:t>
            </a:r>
            <a:r>
              <a:rPr lang="ru-RU" sz="1600" b="1" dirty="0">
                <a:solidFill>
                  <a:schemeClr val="tx1"/>
                </a:solidFill>
              </a:rPr>
              <a:t>9—10 часов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05958" y="4509120"/>
            <a:ext cx="6380948" cy="576064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Отменены </a:t>
            </a:r>
            <a:r>
              <a:rPr lang="ru-RU" sz="1600" b="1" dirty="0">
                <a:solidFill>
                  <a:schemeClr val="tx1"/>
                </a:solidFill>
              </a:rPr>
              <a:t>выкупные платежи крестьян, расширена </a:t>
            </a:r>
            <a:r>
              <a:rPr lang="ru-RU" sz="1600" b="1" dirty="0" smtClean="0">
                <a:solidFill>
                  <a:schemeClr val="tx1"/>
                </a:solidFill>
              </a:rPr>
              <a:t>свобода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 </a:t>
            </a:r>
            <a:r>
              <a:rPr lang="ru-RU" sz="1600" b="1" dirty="0">
                <a:solidFill>
                  <a:schemeClr val="tx1"/>
                </a:solidFill>
              </a:rPr>
              <a:t>их передвижения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05956" y="5239199"/>
            <a:ext cx="6380949" cy="4572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Ограничена </a:t>
            </a:r>
            <a:r>
              <a:rPr lang="ru-RU" sz="1600" b="1" dirty="0">
                <a:solidFill>
                  <a:schemeClr val="tx1"/>
                </a:solidFill>
              </a:rPr>
              <a:t>власть земских начальников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895240" y="5854316"/>
            <a:ext cx="6369736" cy="4572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Повышение </a:t>
            </a:r>
            <a:r>
              <a:rPr lang="ru-RU" sz="1600" b="1" dirty="0">
                <a:solidFill>
                  <a:schemeClr val="tx1"/>
                </a:solidFill>
              </a:rPr>
              <a:t>заработной платы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>
            <a:off x="971600" y="620688"/>
            <a:ext cx="7920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971600" y="620688"/>
            <a:ext cx="0" cy="54622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3" idx="1"/>
          </p:cNvCxnSpPr>
          <p:nvPr/>
        </p:nvCxnSpPr>
        <p:spPr>
          <a:xfrm>
            <a:off x="971600" y="1257908"/>
            <a:ext cx="934357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endCxn id="5" idx="1"/>
          </p:cNvCxnSpPr>
          <p:nvPr/>
        </p:nvCxnSpPr>
        <p:spPr>
          <a:xfrm>
            <a:off x="971600" y="2501570"/>
            <a:ext cx="950346" cy="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6" idx="1"/>
          </p:cNvCxnSpPr>
          <p:nvPr/>
        </p:nvCxnSpPr>
        <p:spPr>
          <a:xfrm>
            <a:off x="971600" y="3284984"/>
            <a:ext cx="956026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endCxn id="7" idx="1"/>
          </p:cNvCxnSpPr>
          <p:nvPr/>
        </p:nvCxnSpPr>
        <p:spPr>
          <a:xfrm>
            <a:off x="971600" y="4026314"/>
            <a:ext cx="934356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endCxn id="10" idx="1"/>
          </p:cNvCxnSpPr>
          <p:nvPr/>
        </p:nvCxnSpPr>
        <p:spPr>
          <a:xfrm>
            <a:off x="960884" y="6082916"/>
            <a:ext cx="934356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endCxn id="9" idx="1"/>
          </p:cNvCxnSpPr>
          <p:nvPr/>
        </p:nvCxnSpPr>
        <p:spPr>
          <a:xfrm>
            <a:off x="971600" y="5467799"/>
            <a:ext cx="934356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endCxn id="8" idx="1"/>
          </p:cNvCxnSpPr>
          <p:nvPr/>
        </p:nvCxnSpPr>
        <p:spPr>
          <a:xfrm>
            <a:off x="971600" y="4797152"/>
            <a:ext cx="934358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endCxn id="4" idx="1"/>
          </p:cNvCxnSpPr>
          <p:nvPr/>
        </p:nvCxnSpPr>
        <p:spPr>
          <a:xfrm>
            <a:off x="971600" y="1842791"/>
            <a:ext cx="956026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9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50105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</a:rPr>
              <a:t>Домашнее задание</a:t>
            </a: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79513" y="1124744"/>
            <a:ext cx="8964488" cy="5001419"/>
          </a:xfrm>
        </p:spPr>
        <p:txBody>
          <a:bodyPr>
            <a:normAutofit/>
          </a:bodyPr>
          <a:lstStyle/>
          <a:p>
            <a:r>
              <a:rPr lang="ru-RU" b="1" dirty="0"/>
              <a:t>§ 34, вопросы и задания к параграфу. </a:t>
            </a:r>
          </a:p>
          <a:p>
            <a:r>
              <a:rPr lang="ru-RU" b="1" dirty="0"/>
              <a:t>Дополнительное задание: подготовка сообщения о П. А. Столыпине.</a:t>
            </a:r>
          </a:p>
          <a:p>
            <a:endParaRPr lang="ru-RU" b="1" dirty="0"/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1118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План урока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3656" y="1556792"/>
            <a:ext cx="9036496" cy="4144964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2500" lnSpcReduction="10000"/>
          </a:bodyPr>
          <a:lstStyle/>
          <a:p>
            <a:r>
              <a:rPr lang="ru-RU" sz="3600" b="1" dirty="0"/>
              <a:t>1. Причины и особенности революции 1905—1907 </a:t>
            </a:r>
            <a:r>
              <a:rPr lang="ru-RU" sz="3600" b="1" dirty="0" smtClean="0"/>
              <a:t>годов.</a:t>
            </a:r>
            <a:endParaRPr lang="ru-RU" sz="3600" b="1" dirty="0"/>
          </a:p>
          <a:p>
            <a:r>
              <a:rPr lang="ru-RU" sz="3600" b="1" dirty="0"/>
              <a:t>2. Начало революции: 9 января 1905 </a:t>
            </a:r>
            <a:r>
              <a:rPr lang="ru-RU" sz="3600" b="1" dirty="0" smtClean="0"/>
              <a:t>года.</a:t>
            </a:r>
            <a:endParaRPr lang="ru-RU" sz="3600" b="1" dirty="0"/>
          </a:p>
          <a:p>
            <a:r>
              <a:rPr lang="ru-RU" sz="3600" b="1" dirty="0"/>
              <a:t>3. Массовые выступления весной и летом 1905 </a:t>
            </a:r>
            <a:r>
              <a:rPr lang="ru-RU" sz="3600" b="1" dirty="0" smtClean="0"/>
              <a:t>года.</a:t>
            </a:r>
            <a:endParaRPr lang="ru-RU" sz="3600" b="1" dirty="0"/>
          </a:p>
          <a:p>
            <a:r>
              <a:rPr lang="ru-RU" sz="3600" b="1" dirty="0"/>
              <a:t>4. Всероссийская октябрьская политическая стачка и Манифест 17 октября.</a:t>
            </a:r>
          </a:p>
          <a:p>
            <a:r>
              <a:rPr lang="ru-RU" sz="3600" b="1" dirty="0"/>
              <a:t>5. Декабрьские вооруженные восстания.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7"/>
            <a:ext cx="8406952" cy="72007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1. Причины и особенности </a:t>
            </a:r>
            <a:r>
              <a:rPr lang="ru-RU" sz="2400" b="1" dirty="0" smtClean="0">
                <a:solidFill>
                  <a:srgbClr val="FF0000"/>
                </a:solidFill>
              </a:rPr>
              <a:t>революции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1905—1907 годов</a:t>
            </a:r>
            <a:endParaRPr lang="ru-RU" sz="2400" b="1" dirty="0">
              <a:solidFill>
                <a:srgbClr val="FF0000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331641" y="3429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23528" y="1340768"/>
            <a:ext cx="4104455" cy="936104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Революция</a:t>
            </a:r>
            <a:r>
              <a:rPr lang="ru-RU" sz="1400" b="1" dirty="0"/>
              <a:t> (от поздне лат. </a:t>
            </a:r>
            <a:r>
              <a:rPr lang="ru-RU" sz="1400" b="1" dirty="0" err="1"/>
              <a:t>revolutio</a:t>
            </a:r>
            <a:r>
              <a:rPr lang="ru-RU" sz="1400" b="1" dirty="0"/>
              <a:t> — поворот, переворот, превращение, обращение) — радикальное, коренное, глубокое, качественное изменение, </a:t>
            </a:r>
            <a:r>
              <a:rPr lang="ru-RU" sz="1400" b="1" dirty="0" smtClean="0"/>
              <a:t>скачок  </a:t>
            </a:r>
            <a:r>
              <a:rPr lang="ru-RU" sz="1400" b="1" dirty="0"/>
              <a:t>в развитии общества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4606403" y="1519987"/>
            <a:ext cx="489204" cy="324036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92080" y="1555192"/>
            <a:ext cx="3024336" cy="25362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Причины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71799" y="2752475"/>
            <a:ext cx="1656184" cy="45364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Политические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51304" y="2523875"/>
            <a:ext cx="1793862" cy="4572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Экономические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308304" y="2295275"/>
            <a:ext cx="1584176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Социальные</a:t>
            </a:r>
            <a:endParaRPr lang="ru-RU" dirty="0"/>
          </a:p>
        </p:txBody>
      </p:sp>
      <p:cxnSp>
        <p:nvCxnSpPr>
          <p:cNvPr id="10" name="Прямая со стрелкой 9"/>
          <p:cNvCxnSpPr>
            <a:stCxn id="5" idx="2"/>
            <a:endCxn id="6" idx="0"/>
          </p:cNvCxnSpPr>
          <p:nvPr/>
        </p:nvCxnSpPr>
        <p:spPr>
          <a:xfrm flipH="1">
            <a:off x="3599891" y="1808819"/>
            <a:ext cx="3204357" cy="94365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5" idx="2"/>
            <a:endCxn id="7" idx="0"/>
          </p:cNvCxnSpPr>
          <p:nvPr/>
        </p:nvCxnSpPr>
        <p:spPr>
          <a:xfrm flipH="1">
            <a:off x="5948235" y="1808819"/>
            <a:ext cx="856013" cy="71505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5" idx="2"/>
            <a:endCxn id="8" idx="0"/>
          </p:cNvCxnSpPr>
          <p:nvPr/>
        </p:nvCxnSpPr>
        <p:spPr>
          <a:xfrm>
            <a:off x="6804248" y="1808819"/>
            <a:ext cx="1296144" cy="48645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757917" y="3378798"/>
            <a:ext cx="1454043" cy="4536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Сохранение самодержавия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729865" y="4011868"/>
            <a:ext cx="1482095" cy="4401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Национальный вопрос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888458" y="3245532"/>
            <a:ext cx="1666833" cy="6388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Аграрный вопрос: малоземелье крестьян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865685" y="4170784"/>
            <a:ext cx="1689606" cy="6263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Рабочий </a:t>
            </a:r>
            <a:r>
              <a:rPr lang="ru-RU" sz="1400" b="1" dirty="0">
                <a:solidFill>
                  <a:schemeClr val="tx1"/>
                </a:solidFill>
              </a:rPr>
              <a:t>вопрос (тяжелые условия труда и жизни)</a:t>
            </a:r>
          </a:p>
          <a:p>
            <a:pPr algn="ctr"/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308304" y="3218747"/>
            <a:ext cx="1584176" cy="6656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Поражение в русско-японской войне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6732240" y="2981075"/>
            <a:ext cx="0" cy="150289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endCxn id="21" idx="3"/>
          </p:cNvCxnSpPr>
          <p:nvPr/>
        </p:nvCxnSpPr>
        <p:spPr>
          <a:xfrm flipH="1">
            <a:off x="6555291" y="3564948"/>
            <a:ext cx="176949" cy="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endCxn id="23" idx="3"/>
          </p:cNvCxnSpPr>
          <p:nvPr/>
        </p:nvCxnSpPr>
        <p:spPr>
          <a:xfrm flipH="1">
            <a:off x="6555291" y="4483968"/>
            <a:ext cx="17694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Прямая со стрелкой 1024"/>
          <p:cNvCxnSpPr>
            <a:stCxn id="8" idx="2"/>
            <a:endCxn id="24" idx="0"/>
          </p:cNvCxnSpPr>
          <p:nvPr/>
        </p:nvCxnSpPr>
        <p:spPr>
          <a:xfrm>
            <a:off x="8100392" y="2752475"/>
            <a:ext cx="0" cy="46627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Прямая соединительная линия 1028"/>
          <p:cNvCxnSpPr/>
          <p:nvPr/>
        </p:nvCxnSpPr>
        <p:spPr>
          <a:xfrm>
            <a:off x="4355976" y="3218747"/>
            <a:ext cx="0" cy="101319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Прямая со стрелкой 1030"/>
          <p:cNvCxnSpPr>
            <a:endCxn id="15" idx="3"/>
          </p:cNvCxnSpPr>
          <p:nvPr/>
        </p:nvCxnSpPr>
        <p:spPr>
          <a:xfrm flipH="1">
            <a:off x="4211960" y="3605618"/>
            <a:ext cx="14401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Прямая со стрелкой 1032"/>
          <p:cNvCxnSpPr>
            <a:endCxn id="16" idx="3"/>
          </p:cNvCxnSpPr>
          <p:nvPr/>
        </p:nvCxnSpPr>
        <p:spPr>
          <a:xfrm flipH="1">
            <a:off x="4211960" y="4231939"/>
            <a:ext cx="144016" cy="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" name="Стрелка вниз 1033"/>
          <p:cNvSpPr/>
          <p:nvPr/>
        </p:nvSpPr>
        <p:spPr>
          <a:xfrm>
            <a:off x="1555585" y="2472198"/>
            <a:ext cx="340620" cy="495812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5" name="Прямоугольник 1034"/>
          <p:cNvSpPr/>
          <p:nvPr/>
        </p:nvSpPr>
        <p:spPr>
          <a:xfrm>
            <a:off x="987816" y="3068960"/>
            <a:ext cx="1495951" cy="30983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Цели</a:t>
            </a:r>
            <a:endParaRPr lang="ru-RU" dirty="0"/>
          </a:p>
        </p:txBody>
      </p:sp>
      <p:sp>
        <p:nvSpPr>
          <p:cNvPr id="1051" name="Прямоугольник 1050"/>
          <p:cNvSpPr/>
          <p:nvPr/>
        </p:nvSpPr>
        <p:spPr>
          <a:xfrm>
            <a:off x="323528" y="3898891"/>
            <a:ext cx="1728191" cy="4572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Ликвидация самодержавия</a:t>
            </a:r>
          </a:p>
        </p:txBody>
      </p:sp>
      <p:sp>
        <p:nvSpPr>
          <p:cNvPr id="1052" name="Прямоугольник 1051"/>
          <p:cNvSpPr/>
          <p:nvPr/>
        </p:nvSpPr>
        <p:spPr>
          <a:xfrm>
            <a:off x="323528" y="4635128"/>
            <a:ext cx="1728191" cy="66608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Установление парламентской формы правления</a:t>
            </a:r>
          </a:p>
        </p:txBody>
      </p:sp>
      <p:sp>
        <p:nvSpPr>
          <p:cNvPr id="1053" name="Прямоугольник 1052"/>
          <p:cNvSpPr/>
          <p:nvPr/>
        </p:nvSpPr>
        <p:spPr>
          <a:xfrm>
            <a:off x="320594" y="5483336"/>
            <a:ext cx="1696951" cy="75397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Решение национального вопроса</a:t>
            </a:r>
          </a:p>
        </p:txBody>
      </p:sp>
      <p:sp>
        <p:nvSpPr>
          <p:cNvPr id="1054" name="Прямоугольник 1053"/>
          <p:cNvSpPr/>
          <p:nvPr/>
        </p:nvSpPr>
        <p:spPr>
          <a:xfrm>
            <a:off x="2719279" y="4635128"/>
            <a:ext cx="1708704" cy="66608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Уничтожение помещичьего землевладения</a:t>
            </a:r>
          </a:p>
        </p:txBody>
      </p:sp>
      <p:sp>
        <p:nvSpPr>
          <p:cNvPr id="1055" name="Прямоугольник 1054"/>
          <p:cNvSpPr/>
          <p:nvPr/>
        </p:nvSpPr>
        <p:spPr>
          <a:xfrm>
            <a:off x="2757918" y="5483337"/>
            <a:ext cx="1670065" cy="75397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Предоставление демократических прав и свобод</a:t>
            </a:r>
          </a:p>
        </p:txBody>
      </p:sp>
      <p:cxnSp>
        <p:nvCxnSpPr>
          <p:cNvPr id="1057" name="Прямая соединительная линия 1056"/>
          <p:cNvCxnSpPr/>
          <p:nvPr/>
        </p:nvCxnSpPr>
        <p:spPr>
          <a:xfrm>
            <a:off x="2394720" y="3394364"/>
            <a:ext cx="0" cy="248152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2" name="Прямая соединительная линия 1061"/>
          <p:cNvCxnSpPr>
            <a:endCxn id="1054" idx="1"/>
          </p:cNvCxnSpPr>
          <p:nvPr/>
        </p:nvCxnSpPr>
        <p:spPr>
          <a:xfrm>
            <a:off x="2066514" y="4968168"/>
            <a:ext cx="65276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4" name="Прямая со стрелкой 1063"/>
          <p:cNvCxnSpPr/>
          <p:nvPr/>
        </p:nvCxnSpPr>
        <p:spPr>
          <a:xfrm flipH="1">
            <a:off x="2066515" y="4127491"/>
            <a:ext cx="328205" cy="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7" name="Прямая со стрелкой 1066"/>
          <p:cNvCxnSpPr>
            <a:endCxn id="1055" idx="1"/>
          </p:cNvCxnSpPr>
          <p:nvPr/>
        </p:nvCxnSpPr>
        <p:spPr>
          <a:xfrm>
            <a:off x="2375755" y="5860325"/>
            <a:ext cx="382163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9" name="Прямая со стрелкой 1068"/>
          <p:cNvCxnSpPr/>
          <p:nvPr/>
        </p:nvCxnSpPr>
        <p:spPr>
          <a:xfrm flipH="1">
            <a:off x="2066514" y="5860324"/>
            <a:ext cx="326382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2" name="Прямая со стрелкой 1071"/>
          <p:cNvCxnSpPr>
            <a:endCxn id="1054" idx="1"/>
          </p:cNvCxnSpPr>
          <p:nvPr/>
        </p:nvCxnSpPr>
        <p:spPr>
          <a:xfrm>
            <a:off x="2392896" y="4968168"/>
            <a:ext cx="326383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4" name="Прямая со стрелкой 1073"/>
          <p:cNvCxnSpPr/>
          <p:nvPr/>
        </p:nvCxnSpPr>
        <p:spPr>
          <a:xfrm flipH="1">
            <a:off x="2051719" y="4968168"/>
            <a:ext cx="343001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5" name="Прямоугольник 1074"/>
          <p:cNvSpPr/>
          <p:nvPr/>
        </p:nvSpPr>
        <p:spPr>
          <a:xfrm>
            <a:off x="4773394" y="5301208"/>
            <a:ext cx="1896960" cy="309838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Социальная база</a:t>
            </a:r>
            <a:endParaRPr lang="ru-RU" dirty="0"/>
          </a:p>
        </p:txBody>
      </p:sp>
      <p:sp>
        <p:nvSpPr>
          <p:cNvPr id="1076" name="Прямоугольник 1075"/>
          <p:cNvSpPr/>
          <p:nvPr/>
        </p:nvSpPr>
        <p:spPr>
          <a:xfrm>
            <a:off x="7185992" y="4339952"/>
            <a:ext cx="1490464" cy="2951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Рабочие </a:t>
            </a:r>
            <a:r>
              <a:rPr lang="ru-RU" sz="2000" b="1" dirty="0" smtClean="0">
                <a:solidFill>
                  <a:srgbClr val="FF0000"/>
                </a:solidFill>
              </a:rPr>
              <a:t>!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077" name="Прямоугольник 1076"/>
          <p:cNvSpPr/>
          <p:nvPr/>
        </p:nvSpPr>
        <p:spPr>
          <a:xfrm>
            <a:off x="7185992" y="4844008"/>
            <a:ext cx="1490464" cy="313184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Крестьяне </a:t>
            </a:r>
            <a:r>
              <a:rPr lang="ru-RU" sz="2000" b="1" dirty="0" smtClean="0">
                <a:solidFill>
                  <a:srgbClr val="FF0000"/>
                </a:solidFill>
              </a:rPr>
              <a:t>!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078" name="Прямоугольник 1077"/>
          <p:cNvSpPr/>
          <p:nvPr/>
        </p:nvSpPr>
        <p:spPr>
          <a:xfrm>
            <a:off x="7185992" y="5327833"/>
            <a:ext cx="1490464" cy="283213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Интеллигенция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079" name="Прямоугольник 1078"/>
          <p:cNvSpPr/>
          <p:nvPr/>
        </p:nvSpPr>
        <p:spPr>
          <a:xfrm>
            <a:off x="7185992" y="5780113"/>
            <a:ext cx="1490464" cy="313183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Буржуазия</a:t>
            </a:r>
            <a:endParaRPr lang="ru-RU" sz="1400" b="1" dirty="0">
              <a:solidFill>
                <a:schemeClr val="tx1"/>
              </a:solidFill>
            </a:endParaRPr>
          </a:p>
        </p:txBody>
      </p:sp>
      <p:cxnSp>
        <p:nvCxnSpPr>
          <p:cNvPr id="1081" name="Прямая со стрелкой 1080"/>
          <p:cNvCxnSpPr>
            <a:stCxn id="1075" idx="3"/>
          </p:cNvCxnSpPr>
          <p:nvPr/>
        </p:nvCxnSpPr>
        <p:spPr>
          <a:xfrm flipV="1">
            <a:off x="6670354" y="4483968"/>
            <a:ext cx="515638" cy="97215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3" name="Прямая со стрелкой 1082"/>
          <p:cNvCxnSpPr>
            <a:stCxn id="1075" idx="3"/>
            <a:endCxn id="1077" idx="1"/>
          </p:cNvCxnSpPr>
          <p:nvPr/>
        </p:nvCxnSpPr>
        <p:spPr>
          <a:xfrm flipV="1">
            <a:off x="6670354" y="5000600"/>
            <a:ext cx="515638" cy="45552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5" name="Прямая со стрелкой 1084"/>
          <p:cNvCxnSpPr>
            <a:endCxn id="1078" idx="1"/>
          </p:cNvCxnSpPr>
          <p:nvPr/>
        </p:nvCxnSpPr>
        <p:spPr>
          <a:xfrm>
            <a:off x="6732240" y="5456127"/>
            <a:ext cx="453752" cy="1331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7" name="Прямая со стрелкой 1086"/>
          <p:cNvCxnSpPr>
            <a:endCxn id="1079" idx="1"/>
          </p:cNvCxnSpPr>
          <p:nvPr/>
        </p:nvCxnSpPr>
        <p:spPr>
          <a:xfrm>
            <a:off x="6670354" y="5456127"/>
            <a:ext cx="515638" cy="48057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68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864" y="332657"/>
            <a:ext cx="8229600" cy="576063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1. Причины и особенности революции 1905—1907 годов</a:t>
            </a:r>
            <a:endParaRPr lang="ru-RU" sz="2400" b="1" dirty="0">
              <a:solidFill>
                <a:srgbClr val="FF0000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331641" y="3429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50586"/>
              </p:ext>
            </p:extLst>
          </p:nvPr>
        </p:nvGraphicFramePr>
        <p:xfrm>
          <a:off x="251520" y="1196752"/>
          <a:ext cx="8572285" cy="534856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800200"/>
                <a:gridCol w="2952328"/>
                <a:gridCol w="3819757"/>
              </a:tblGrid>
              <a:tr h="3010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Периоды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События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Итоги и значение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</a:tr>
              <a:tr h="152587">
                <a:tc row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9 января - 17 октября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9 января — Кровавое воскресенье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Май — стачка в Иваново-Вознесенске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Начало революции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Создание первого Совета рабочих уполномоченных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</a:tr>
              <a:tr h="18829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В течение всего периода — крестьянские волнения, самовольный захват помещичьих земель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Р. </a:t>
                      </a:r>
                      <a:r>
                        <a:rPr lang="ru-RU" sz="1200" b="1" dirty="0" err="1">
                          <a:effectLst/>
                        </a:rPr>
                        <a:t>Пайпс</a:t>
                      </a:r>
                      <a:r>
                        <a:rPr lang="ru-RU" sz="1200" b="1" dirty="0">
                          <a:effectLst/>
                        </a:rPr>
                        <a:t> так оценивал волнения в деревне: «...Прежде всего они раз и навсегда погасили исконно монархические настроения крестьян. Отныне мужик уже не ждал, что именно царь дарует вожделенную землю, — теперь все его надежды были только на Думу... Во-вторых, в Центральной России крестьяне «выкурили» из имений многих помещиков, которые под угрозой разграбления бросали все и уезжали. И это ускорило ликвидацию помещичьего землевладения</a:t>
                      </a:r>
                      <a:r>
                        <a:rPr lang="ru-RU" sz="1200" b="1" dirty="0" smtClean="0">
                          <a:effectLst/>
                        </a:rPr>
                        <a:t>...»</a:t>
                      </a:r>
                      <a:r>
                        <a:rPr lang="ru-RU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</a:tr>
              <a:tr h="256358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Июнь — восстание на броненосце «Князь Потемкин-Таврический»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Броненосец сдался румынским войскам, восстание свидетельствовало о проблемах в армии, однако в целом армия осталась верна присяге и царю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</a:tr>
              <a:tr h="4639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6 августа — Манифест об учреждении Государственной думы (</a:t>
                      </a:r>
                      <a:r>
                        <a:rPr lang="ru-RU" sz="1200" b="1" dirty="0" err="1">
                          <a:effectLst/>
                        </a:rPr>
                        <a:t>Булыгинская</a:t>
                      </a:r>
                      <a:r>
                        <a:rPr lang="ru-RU" sz="1200" b="1" dirty="0">
                          <a:effectLst/>
                        </a:rPr>
                        <a:t>)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Положения документа (о </a:t>
                      </a:r>
                      <a:r>
                        <a:rPr lang="ru-RU" sz="1200" b="1" dirty="0" err="1">
                          <a:effectLst/>
                        </a:rPr>
                        <a:t>созда-нии</a:t>
                      </a:r>
                      <a:r>
                        <a:rPr lang="ru-RU" sz="1200" b="1" dirty="0">
                          <a:effectLst/>
                        </a:rPr>
                        <a:t> Думы исключительно как совещательного органа, в котором не нашлось места рабочим, а крестьяне могли иметь малое представительство —51 человек из 412) не удовлетворило обще-</a:t>
                      </a:r>
                      <a:r>
                        <a:rPr lang="ru-RU" sz="1200" b="1" dirty="0" err="1">
                          <a:effectLst/>
                        </a:rPr>
                        <a:t>ство</a:t>
                      </a:r>
                      <a:r>
                        <a:rPr lang="ru-RU" sz="1200" b="1" dirty="0">
                          <a:effectLst/>
                        </a:rPr>
                        <a:t>, волнения продолжались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</a:tr>
              <a:tr h="2044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Сентябрь-октябрь — стачка печатников и железнодорожников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Накал борьбы, парализация железных дорог вынудили правительство пойти на подписание нового Манифеста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</a:tr>
              <a:tr h="3601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17 октября — Манифест об усовершенствовании государственного порядка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Способствовало формированию многопартийности в России, превращению монархии в думскую монархию, созданию нового органа - Совета министров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319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432047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1. Причины и особенности </a:t>
            </a:r>
            <a:r>
              <a:rPr lang="ru-RU" sz="2400" b="1" dirty="0" smtClean="0">
                <a:solidFill>
                  <a:srgbClr val="FF0000"/>
                </a:solidFill>
              </a:rPr>
              <a:t>революции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1905—1907 </a:t>
            </a:r>
            <a:r>
              <a:rPr lang="ru-RU" sz="2400" b="1" dirty="0">
                <a:solidFill>
                  <a:srgbClr val="FF0000"/>
                </a:solidFill>
              </a:rPr>
              <a:t>годов</a:t>
            </a:r>
            <a:endParaRPr lang="ru-RU" sz="2400" b="1" dirty="0">
              <a:solidFill>
                <a:srgbClr val="FF0000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331641" y="3429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572390"/>
              </p:ext>
            </p:extLst>
          </p:nvPr>
        </p:nvGraphicFramePr>
        <p:xfrm>
          <a:off x="323527" y="968018"/>
          <a:ext cx="8496945" cy="5701342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224137"/>
                <a:gridCol w="2808312"/>
                <a:gridCol w="4464496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Периоды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События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Итоги и значение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</a:tr>
              <a:tr h="847153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17 октября </a:t>
                      </a:r>
                      <a:r>
                        <a:rPr lang="ru-RU" sz="1200" b="1" dirty="0" smtClean="0">
                          <a:effectLst/>
                        </a:rPr>
                        <a:t>–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декабрь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1905 </a:t>
                      </a:r>
                      <a:r>
                        <a:rPr lang="ru-RU" sz="1200" b="1" dirty="0">
                          <a:effectLst/>
                        </a:rPr>
                        <a:t>г.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10-19 декабря—Московское восстание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Московский совет рабочих депутатов, в котором заметную роль играли социал-демократы, попытался расширить завоевания революции, дать новый импульс к ее развитию и достижению </a:t>
                      </a:r>
                      <a:r>
                        <a:rPr lang="ru-RU" sz="1200" b="1" dirty="0" smtClean="0">
                          <a:effectLst/>
                        </a:rPr>
                        <a:t>конечной </a:t>
                      </a:r>
                      <a:r>
                        <a:rPr lang="ru-RU" sz="1200" b="1" dirty="0">
                          <a:effectLst/>
                        </a:rPr>
                        <a:t>цели — свержение </a:t>
                      </a:r>
                      <a:r>
                        <a:rPr lang="ru-RU" sz="1200" b="1" dirty="0" smtClean="0">
                          <a:effectLst/>
                        </a:rPr>
                        <a:t>самодержавия</a:t>
                      </a:r>
                      <a:r>
                        <a:rPr lang="ru-RU" sz="1200" b="1" dirty="0">
                          <a:effectLst/>
                        </a:rPr>
                        <a:t>. Однако восстание было подавлено. Начался спад революции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</a:tr>
              <a:tr h="3886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11 декабря — указ о выборах в Государственную </a:t>
                      </a:r>
                      <a:r>
                        <a:rPr lang="ru-RU" sz="1200" b="1" dirty="0" smtClean="0">
                          <a:effectLst/>
                        </a:rPr>
                        <a:t>думу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Демонстрировало последовательность действий царского правительства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</a:tr>
              <a:tr h="772383"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1906 г. </a:t>
                      </a:r>
                      <a:r>
                        <a:rPr lang="ru-RU" sz="1200" b="1" dirty="0" smtClean="0">
                          <a:effectLst/>
                        </a:rPr>
                        <a:t>–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3 </a:t>
                      </a:r>
                      <a:r>
                        <a:rPr lang="ru-RU" sz="1200" b="1" dirty="0">
                          <a:effectLst/>
                        </a:rPr>
                        <a:t>июня 1907 г.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20 февраля 1906 г. — утверждены законы «Учреждение Государственной думы» и «О переустройстве учреждений Государственного совета»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Расширение полномочий </a:t>
                      </a:r>
                      <a:r>
                        <a:rPr lang="ru-RU" sz="1200" b="1" dirty="0" smtClean="0">
                          <a:effectLst/>
                        </a:rPr>
                        <a:t>Государственного </a:t>
                      </a:r>
                      <a:r>
                        <a:rPr lang="ru-RU" sz="1200" b="1" dirty="0">
                          <a:effectLst/>
                        </a:rPr>
                        <a:t>совета, становившегося «противовесом» Думе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</a:tr>
              <a:tr h="8075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23 апреля 1906 г. — утверждены Основные законы Российской империи в новой редакции как дополнение к Своду законов Российской империи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 </a:t>
                      </a:r>
                      <a:r>
                        <a:rPr lang="ru-RU" sz="1200" b="1" dirty="0" smtClean="0">
                          <a:effectLst/>
                        </a:rPr>
                        <a:t>Продемонстрировала </a:t>
                      </a:r>
                      <a:r>
                        <a:rPr lang="ru-RU" sz="1200" b="1" dirty="0">
                          <a:effectLst/>
                        </a:rPr>
                        <a:t>крайнюю заинтересованность в решении аграрного вопроса (были выдвинуты проекты «104-х» и «33-х» от фракции трудовиков). С высокой трибуны были оглашены требования о ликвидации частной собственности на землю и провозглашение ее общей собственностью населения России. Дума была распущена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</a:tr>
              <a:tr h="4457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7 апреля - 9 июля 1906 г. — работа I Государственной думы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</a:tr>
              <a:tr h="635365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18 июля — восстание моряков в Свеаборге;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</a:rPr>
                        <a:t>20 июля — восстание в Кронштадте</a:t>
                      </a:r>
                      <a:endParaRPr lang="ru-RU" sz="12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Военные выступления подавлены, однако они свидетельствовали о продолжении революции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</a:tr>
              <a:tr h="10208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20 февраля — 3 июня 1907 г. — деятельность II Думы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Дума опять продемонстрировала радикальность в выдвижении аграрных законопроектов. Дума была распущена, и было объявлено об изменениях в Положениях о выборах в Думу. Это означало государственный переворот, так как законопроект должен был быть вначале обсужден в Думе. 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5869" marR="1586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836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648072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2. Начало революции: 9 января 1905 </a:t>
            </a:r>
            <a:r>
              <a:rPr lang="ru-RU" sz="2400" b="1" dirty="0" smtClean="0">
                <a:solidFill>
                  <a:srgbClr val="FF0000"/>
                </a:solidFill>
              </a:rPr>
              <a:t>года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331641" y="3429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62234" y="3403088"/>
            <a:ext cx="3594994" cy="57016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3 января 1905 г. началась забастовка на Путиловском заводе.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268760"/>
            <a:ext cx="1586913" cy="203176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92279" y="2867940"/>
            <a:ext cx="1586913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Гапон </a:t>
            </a:r>
            <a:r>
              <a:rPr lang="ru-RU" sz="1200" b="1" dirty="0">
                <a:solidFill>
                  <a:schemeClr val="bg1"/>
                </a:solidFill>
              </a:rPr>
              <a:t>Георгий Аполлонович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84714" y="1287998"/>
            <a:ext cx="2229976" cy="105448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Собрание русских фабрично-заводских рабочих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г</a:t>
            </a:r>
            <a:r>
              <a:rPr lang="ru-RU" sz="1400" b="1" dirty="0">
                <a:solidFill>
                  <a:schemeClr val="tx1"/>
                </a:solidFill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</a:rPr>
              <a:t>Санкт-Петербурга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14"/>
          <a:stretch/>
        </p:blipFill>
        <p:spPr bwMode="auto">
          <a:xfrm>
            <a:off x="362235" y="1011179"/>
            <a:ext cx="3594994" cy="228934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Выгнутая вправо стрелка 6"/>
          <p:cNvSpPr/>
          <p:nvPr/>
        </p:nvSpPr>
        <p:spPr>
          <a:xfrm rot="6743750">
            <a:off x="6027088" y="2207943"/>
            <a:ext cx="761011" cy="1739768"/>
          </a:xfrm>
          <a:prstGeom prst="curved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Выгнутая вниз стрелка 8"/>
          <p:cNvSpPr/>
          <p:nvPr/>
        </p:nvSpPr>
        <p:spPr>
          <a:xfrm rot="19055590">
            <a:off x="3894150" y="2884796"/>
            <a:ext cx="1942299" cy="860901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714" y="3109431"/>
            <a:ext cx="2463727" cy="341591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51520" y="4239631"/>
            <a:ext cx="457200" cy="216515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smtClean="0"/>
              <a:t>Требования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67089" y="4149080"/>
            <a:ext cx="3151244" cy="457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Против </a:t>
            </a:r>
            <a:r>
              <a:rPr lang="ru-RU" sz="1200" b="1" dirty="0"/>
              <a:t>невежества и бесправия русского </a:t>
            </a:r>
            <a:r>
              <a:rPr lang="ru-RU" sz="1200" b="1" dirty="0" smtClean="0"/>
              <a:t>народа</a:t>
            </a:r>
            <a:endParaRPr lang="ru-RU" sz="12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67089" y="4778951"/>
            <a:ext cx="3130693" cy="457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Против </a:t>
            </a:r>
            <a:r>
              <a:rPr lang="ru-RU" sz="1200" b="1" dirty="0"/>
              <a:t>нищеты народа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81265" y="5370592"/>
            <a:ext cx="3130693" cy="457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Против </a:t>
            </a:r>
            <a:r>
              <a:rPr lang="ru-RU" sz="1200" b="1" dirty="0"/>
              <a:t>гнёта капитала над трудом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81264" y="6010039"/>
            <a:ext cx="3130693" cy="4431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От </a:t>
            </a:r>
            <a:r>
              <a:rPr lang="ru-RU" sz="1200" b="1" dirty="0"/>
              <a:t>царя требовали не только принять, но и поклясться в </a:t>
            </a:r>
            <a:r>
              <a:rPr lang="ru-RU" sz="1200" b="1" dirty="0" smtClean="0"/>
              <a:t>исполнении требований</a:t>
            </a:r>
            <a:endParaRPr lang="ru-RU" sz="1200" b="1" dirty="0"/>
          </a:p>
        </p:txBody>
      </p:sp>
      <p:cxnSp>
        <p:nvCxnSpPr>
          <p:cNvPr id="16" name="Прямая со стрелкой 15"/>
          <p:cNvCxnSpPr>
            <a:stCxn id="10" idx="3"/>
            <a:endCxn id="11" idx="1"/>
          </p:cNvCxnSpPr>
          <p:nvPr/>
        </p:nvCxnSpPr>
        <p:spPr>
          <a:xfrm flipV="1">
            <a:off x="708720" y="4377680"/>
            <a:ext cx="358369" cy="94453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endCxn id="12" idx="1"/>
          </p:cNvCxnSpPr>
          <p:nvPr/>
        </p:nvCxnSpPr>
        <p:spPr>
          <a:xfrm flipV="1">
            <a:off x="708720" y="5007551"/>
            <a:ext cx="358369" cy="31465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13" idx="1"/>
          </p:cNvCxnSpPr>
          <p:nvPr/>
        </p:nvCxnSpPr>
        <p:spPr>
          <a:xfrm>
            <a:off x="708720" y="5322210"/>
            <a:ext cx="372545" cy="27698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endCxn id="14" idx="1"/>
          </p:cNvCxnSpPr>
          <p:nvPr/>
        </p:nvCxnSpPr>
        <p:spPr>
          <a:xfrm>
            <a:off x="708720" y="5322210"/>
            <a:ext cx="372544" cy="90939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7236296" y="3526335"/>
            <a:ext cx="1728192" cy="2999009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Вопрос о принятии </a:t>
            </a:r>
            <a:r>
              <a:rPr lang="ru-RU" sz="1400" b="1" dirty="0" smtClean="0"/>
              <a:t>петиции правительством даже </a:t>
            </a:r>
            <a:r>
              <a:rPr lang="ru-RU" sz="1400" b="1" dirty="0"/>
              <a:t>не ставился. Содержание петиции, требовавшей ограничения самодержавия, делало её неприемлемой для властей</a:t>
            </a:r>
            <a:r>
              <a:rPr lang="ru-RU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034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864" y="332657"/>
            <a:ext cx="8229600" cy="576063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2. Начало революции: 9 января 1905 года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331641" y="3429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1"/>
          <a:stretch/>
        </p:blipFill>
        <p:spPr bwMode="auto">
          <a:xfrm>
            <a:off x="181260" y="3344038"/>
            <a:ext cx="5256584" cy="260524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75718"/>
            <a:ext cx="2926579" cy="380928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96135" y="5229200"/>
            <a:ext cx="2782563" cy="144016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i="1" dirty="0"/>
              <a:t>«Тяжёлый день! В Петербурге произошли серьёзные беспорядки вследствие желания рабочих дойти до Зимнего дворца. Войска должны были стрелять в разных местах города, было много убитых и раненых. Господи, как больно и тяжело</a:t>
            </a:r>
            <a:r>
              <a:rPr lang="ru-RU" sz="1200" i="1" dirty="0" smtClean="0"/>
              <a:t>!»</a:t>
            </a:r>
          </a:p>
          <a:p>
            <a:pPr algn="ctr"/>
            <a:r>
              <a:rPr lang="en-US" sz="1200" dirty="0" smtClean="0"/>
              <a:t>                                                     </a:t>
            </a:r>
            <a:r>
              <a:rPr lang="ru-RU" sz="1200" dirty="0" smtClean="0"/>
              <a:t>Николай </a:t>
            </a:r>
            <a:r>
              <a:rPr lang="en-US" sz="1200" dirty="0" smtClean="0"/>
              <a:t>II</a:t>
            </a: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175718"/>
            <a:ext cx="5256584" cy="20372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«Вот, государь, наши главные нужды, с которыми мы пришли к тебе… Повели и поклянись исполнить их, и ты сделаешь Россию и счастливой и славной, а имя твоё запечатлеешь в сердцах наших и наших потомков на вечные времена. А не повелишь, не отзовёшься на нашу мольбу, — мы умрём здесь, на этой площади, перед твоим дворцом. Нам некуда больше идти и незачем. У нас только два пути: или к свободе и счастью, или в могилу… Пусть наша жизнь будет жертвой для исстрадавшейся России. Нам не жаль этой жертвы, мы охотно приносим её!»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1260" y="6021288"/>
            <a:ext cx="5256584" cy="64807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По официальным </a:t>
            </a:r>
            <a:r>
              <a:rPr lang="ru-RU" sz="1200" b="1" dirty="0"/>
              <a:t>данным погибло 130 человек, а погибших было более 1000 человек. Вера в «доброго царя» была «расстреляна»</a:t>
            </a:r>
          </a:p>
        </p:txBody>
      </p:sp>
    </p:spTree>
    <p:extLst>
      <p:ext uri="{BB962C8B-B14F-4D97-AF65-F5344CB8AC3E}">
        <p14:creationId xmlns:p14="http://schemas.microsoft.com/office/powerpoint/2010/main" val="264530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586464" cy="936104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3. Массовые выступления весной и летом 1905 </a:t>
            </a:r>
            <a:r>
              <a:rPr lang="ru-RU" sz="2400" b="1" dirty="0" smtClean="0">
                <a:solidFill>
                  <a:srgbClr val="FF0000"/>
                </a:solidFill>
              </a:rPr>
              <a:t>года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331641" y="3429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410085" y="790948"/>
            <a:ext cx="5256584" cy="8640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 smtClean="0"/>
          </a:p>
          <a:p>
            <a:r>
              <a:rPr lang="ru-RU" sz="1400" b="1" dirty="0" smtClean="0"/>
              <a:t>Забастовки охватили Москву, Ригу и ряд других городов Украины, Закавказья. В январе – феврале  бастовало 810 тыс. рабочих. Выдвигались </a:t>
            </a:r>
            <a:r>
              <a:rPr lang="ru-RU" sz="1400" b="1" dirty="0" err="1" smtClean="0"/>
              <a:t>экономиче-ские</a:t>
            </a:r>
            <a:r>
              <a:rPr lang="ru-RU" sz="1400" b="1" dirty="0" smtClean="0"/>
              <a:t> и политические требования</a:t>
            </a:r>
            <a:endParaRPr lang="ru-RU" sz="1400" b="1" dirty="0"/>
          </a:p>
          <a:p>
            <a:r>
              <a:rPr lang="ru-RU" sz="1400" b="1" dirty="0" smtClean="0"/>
              <a:t> </a:t>
            </a:r>
            <a:endParaRPr lang="ru-RU" sz="14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1"/>
          <a:stretch/>
        </p:blipFill>
        <p:spPr bwMode="auto">
          <a:xfrm>
            <a:off x="5720348" y="781300"/>
            <a:ext cx="3024336" cy="174748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0085" y="1795174"/>
            <a:ext cx="5256584" cy="73361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 smtClean="0"/>
          </a:p>
          <a:p>
            <a:endParaRPr lang="ru-RU" sz="1400" b="1" dirty="0"/>
          </a:p>
          <a:p>
            <a:r>
              <a:rPr lang="ru-RU" sz="1400" b="1" dirty="0" smtClean="0"/>
              <a:t>Первомайские стачки – 600 тыс. бастующих рабочих. Иваново-Вознесенская стачка привела к созданию первого Совета рабочих депутатов</a:t>
            </a:r>
          </a:p>
          <a:p>
            <a:r>
              <a:rPr lang="ru-RU" sz="1400" b="1" dirty="0" smtClean="0"/>
              <a:t> </a:t>
            </a:r>
          </a:p>
          <a:p>
            <a:endParaRPr lang="ru-RU" sz="1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92156" y="2708920"/>
            <a:ext cx="4752528" cy="92668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Вслед за рабочими на борьбу поднялись крестьяне. Их выступления особенно активизировались весной 1905 года. Выступления крестьян охватили центральные районы, юг России и национальные окраины -85 </a:t>
            </a:r>
            <a:r>
              <a:rPr lang="ru-RU" sz="1400" b="1" dirty="0" smtClean="0"/>
              <a:t>уездов </a:t>
            </a:r>
            <a:endParaRPr lang="ru-RU" sz="1400" b="1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" t="11244" r="3786" b="3813"/>
          <a:stretch/>
        </p:blipFill>
        <p:spPr bwMode="auto">
          <a:xfrm>
            <a:off x="410085" y="2707685"/>
            <a:ext cx="3370454" cy="18558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95936" y="3755910"/>
            <a:ext cx="4752528" cy="77448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Восставшие громили усадьбы помещиков и захватывали землю создавали крестьянские комитеты. </a:t>
            </a:r>
            <a:endParaRPr lang="ru-RU" sz="1400" b="1" dirty="0" smtClean="0"/>
          </a:p>
          <a:p>
            <a:pPr algn="ctr"/>
            <a:r>
              <a:rPr lang="ru-RU" sz="1400" b="1" dirty="0" smtClean="0"/>
              <a:t>Николай </a:t>
            </a:r>
            <a:r>
              <a:rPr lang="en-US" sz="1400" b="1" dirty="0" smtClean="0"/>
              <a:t>II</a:t>
            </a:r>
            <a:r>
              <a:rPr lang="ru-RU" sz="1400" b="1" dirty="0" smtClean="0"/>
              <a:t> </a:t>
            </a:r>
            <a:r>
              <a:rPr lang="ru-RU" sz="1400" b="1" dirty="0"/>
              <a:t>решил подавить выступления силой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6" t="15732" r="13813" b="6237"/>
          <a:stretch/>
        </p:blipFill>
        <p:spPr bwMode="auto">
          <a:xfrm>
            <a:off x="5432316" y="4721721"/>
            <a:ext cx="3312368" cy="184560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17240" y="4811144"/>
            <a:ext cx="4802831" cy="1354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Летом начались выступления среди солдат и матросов. 14  июня произошло восстание на броненосце «Князь Потемкин-Таврический». Поводом стал приказ о расстреле матросов, отказавшихся есть борщ из протухшего мяса. В ходе восстания 7 человек офицеров было убито. Командир и врач были расстреляны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7033" y="6315294"/>
            <a:ext cx="4809986" cy="50405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Н</a:t>
            </a:r>
            <a:r>
              <a:rPr lang="ru-RU" sz="1400" b="1" dirty="0" smtClean="0"/>
              <a:t>е </a:t>
            </a:r>
            <a:r>
              <a:rPr lang="ru-RU" sz="1400" b="1" dirty="0"/>
              <a:t>имея запасов угля и топлива «Потемкин» отправился в Румынию, где экипаж сдался властям</a:t>
            </a:r>
          </a:p>
        </p:txBody>
      </p:sp>
    </p:spTree>
    <p:extLst>
      <p:ext uri="{BB962C8B-B14F-4D97-AF65-F5344CB8AC3E}">
        <p14:creationId xmlns:p14="http://schemas.microsoft.com/office/powerpoint/2010/main" val="194160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48"/>
            <a:ext cx="8229600" cy="936104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4. Всероссийская октябрьская политическая стачка </a:t>
            </a:r>
            <a:r>
              <a:rPr lang="ru-RU" sz="2400" b="1" dirty="0" smtClean="0">
                <a:solidFill>
                  <a:srgbClr val="FF0000"/>
                </a:solidFill>
              </a:rPr>
              <a:t/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и </a:t>
            </a:r>
            <a:r>
              <a:rPr lang="ru-RU" sz="2400" b="1" dirty="0">
                <a:solidFill>
                  <a:srgbClr val="FF0000"/>
                </a:solidFill>
              </a:rPr>
              <a:t>Манифест 17 октября</a:t>
            </a:r>
            <a:endParaRPr lang="ru-RU" sz="2400" b="1" dirty="0">
              <a:solidFill>
                <a:srgbClr val="FF0000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331641" y="3429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760458" y="980728"/>
            <a:ext cx="6331822" cy="1296144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chemeClr val="tx1"/>
                </a:solidFill>
              </a:rPr>
              <a:t>6 августа правительство опубликовало манифест о </a:t>
            </a:r>
            <a:r>
              <a:rPr lang="ru-RU" sz="1400" b="1" dirty="0" smtClean="0">
                <a:solidFill>
                  <a:schemeClr val="tx1"/>
                </a:solidFill>
              </a:rPr>
              <a:t>Государственной </a:t>
            </a:r>
            <a:r>
              <a:rPr lang="ru-RU" sz="1400" b="1" dirty="0">
                <a:solidFill>
                  <a:schemeClr val="tx1"/>
                </a:solidFill>
              </a:rPr>
              <a:t>думе подготовленный </a:t>
            </a:r>
            <a:r>
              <a:rPr lang="ru-RU" sz="1400" b="1" dirty="0" err="1" smtClean="0">
                <a:solidFill>
                  <a:schemeClr val="tx1"/>
                </a:solidFill>
              </a:rPr>
              <a:t>А.Г.Булыгиным</a:t>
            </a:r>
            <a:r>
              <a:rPr lang="ru-RU" sz="1400" b="1" dirty="0" smtClean="0">
                <a:solidFill>
                  <a:schemeClr val="tx1"/>
                </a:solidFill>
              </a:rPr>
              <a:t>.  </a:t>
            </a:r>
            <a:r>
              <a:rPr lang="ru-RU" sz="1400" b="1" dirty="0">
                <a:solidFill>
                  <a:schemeClr val="tx1"/>
                </a:solidFill>
              </a:rPr>
              <a:t>Дума становилась </a:t>
            </a:r>
            <a:r>
              <a:rPr lang="ru-RU" sz="1400" b="1" dirty="0" smtClean="0">
                <a:solidFill>
                  <a:schemeClr val="tx1"/>
                </a:solidFill>
              </a:rPr>
              <a:t>законосовещательным </a:t>
            </a:r>
            <a:r>
              <a:rPr lang="ru-RU" sz="1400" b="1" dirty="0">
                <a:solidFill>
                  <a:schemeClr val="tx1"/>
                </a:solidFill>
              </a:rPr>
              <a:t>органом, выборы происходили по трем куриям на основе </a:t>
            </a:r>
            <a:r>
              <a:rPr lang="ru-RU" sz="1400" b="1" dirty="0" smtClean="0">
                <a:solidFill>
                  <a:schemeClr val="tx1"/>
                </a:solidFill>
              </a:rPr>
              <a:t>высокого </a:t>
            </a:r>
            <a:r>
              <a:rPr lang="ru-RU" sz="1400" b="1" dirty="0">
                <a:solidFill>
                  <a:schemeClr val="tx1"/>
                </a:solidFill>
              </a:rPr>
              <a:t>имущественного ценза</a:t>
            </a:r>
            <a:r>
              <a:rPr lang="ru-RU" sz="1400" b="1" dirty="0" smtClean="0">
                <a:solidFill>
                  <a:schemeClr val="tx1"/>
                </a:solidFill>
              </a:rPr>
              <a:t>, многие </a:t>
            </a:r>
            <a:r>
              <a:rPr lang="ru-RU" sz="1400" b="1" dirty="0">
                <a:solidFill>
                  <a:schemeClr val="tx1"/>
                </a:solidFill>
              </a:rPr>
              <a:t>слои </a:t>
            </a:r>
            <a:r>
              <a:rPr lang="ru-RU" sz="1400" b="1" dirty="0" smtClean="0">
                <a:solidFill>
                  <a:schemeClr val="tx1"/>
                </a:solidFill>
              </a:rPr>
              <a:t>населения </a:t>
            </a:r>
            <a:r>
              <a:rPr lang="ru-RU" sz="1400" b="1" dirty="0">
                <a:solidFill>
                  <a:schemeClr val="tx1"/>
                </a:solidFill>
              </a:rPr>
              <a:t>были лишены избирательных прав</a:t>
            </a:r>
            <a:r>
              <a:rPr lang="ru-RU" sz="1400" b="1" dirty="0" smtClean="0">
                <a:solidFill>
                  <a:schemeClr val="tx1"/>
                </a:solidFill>
              </a:rPr>
              <a:t>. Проект </a:t>
            </a:r>
            <a:r>
              <a:rPr lang="ru-RU" sz="1400" b="1" dirty="0">
                <a:solidFill>
                  <a:schemeClr val="tx1"/>
                </a:solidFill>
              </a:rPr>
              <a:t>был встречен отрицательно и не был осуществлен</a:t>
            </a:r>
          </a:p>
        </p:txBody>
      </p:sp>
      <p:sp>
        <p:nvSpPr>
          <p:cNvPr id="4" name="Выгнутая влево стрелка 3"/>
          <p:cNvSpPr/>
          <p:nvPr/>
        </p:nvSpPr>
        <p:spPr>
          <a:xfrm>
            <a:off x="238963" y="470323"/>
            <a:ext cx="1042991" cy="3102693"/>
          </a:xfrm>
          <a:prstGeom prst="curved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5" t="-12126" r="11178" b="12126"/>
          <a:stretch/>
        </p:blipFill>
        <p:spPr bwMode="auto">
          <a:xfrm flipH="1">
            <a:off x="7257654" y="661865"/>
            <a:ext cx="1080120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232012" y="1988840"/>
            <a:ext cx="1084403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Булыгин, Александр Григорьевич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2433751"/>
            <a:ext cx="7301027" cy="10069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solidFill>
                  <a:schemeClr val="tx1"/>
                </a:solidFill>
              </a:rPr>
              <a:t>«Вся жизнь остановилась. Бастовали банки, магазины, почтово-телеграфные служащие, чиновники в правительственных учреждениях. Не было электричества, не подавали газ, не шли конки, Даже полицейские отказывались нести свои обязанности»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1559" y="3739607"/>
            <a:ext cx="8237131" cy="625497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Началась на дорогах Московского железнодорожного узла по решению Московского комитета РСДРП </a:t>
            </a:r>
            <a:endParaRPr lang="ru-RU" sz="14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в </a:t>
            </a:r>
            <a:r>
              <a:rPr lang="ru-RU" sz="1400" b="1" dirty="0">
                <a:solidFill>
                  <a:schemeClr val="tx1"/>
                </a:solidFill>
              </a:rPr>
              <a:t>ночь на 7 октября и к 13 октября охватила основные промышленные центры </a:t>
            </a:r>
            <a:r>
              <a:rPr lang="ru-RU" sz="1400" b="1" dirty="0" smtClean="0">
                <a:solidFill>
                  <a:schemeClr val="tx1"/>
                </a:solidFill>
              </a:rPr>
              <a:t>страны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 </a:t>
            </a:r>
            <a:r>
              <a:rPr lang="ru-RU" sz="1400" b="1" dirty="0">
                <a:solidFill>
                  <a:schemeClr val="tx1"/>
                </a:solidFill>
              </a:rPr>
              <a:t>(до 2 млн. участников)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9"/>
          <a:stretch/>
        </p:blipFill>
        <p:spPr bwMode="auto">
          <a:xfrm>
            <a:off x="107504" y="4221088"/>
            <a:ext cx="3674414" cy="241460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75856" y="4509119"/>
            <a:ext cx="5572835" cy="648073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Революционные массы стали формировать Советы депутатов в Петербурге, </a:t>
            </a:r>
            <a:r>
              <a:rPr lang="ru-RU" sz="1400" b="1" dirty="0" err="1">
                <a:solidFill>
                  <a:schemeClr val="bg1"/>
                </a:solidFill>
              </a:rPr>
              <a:t>Екатеринославе</a:t>
            </a:r>
            <a:r>
              <a:rPr lang="ru-RU" sz="1400" b="1" dirty="0">
                <a:solidFill>
                  <a:schemeClr val="bg1"/>
                </a:solidFill>
              </a:rPr>
              <a:t> и прочих городах. </a:t>
            </a:r>
            <a:r>
              <a:rPr lang="ru-RU" sz="1400" b="1" dirty="0" smtClean="0">
                <a:solidFill>
                  <a:schemeClr val="bg1"/>
                </a:solidFill>
              </a:rPr>
              <a:t>Начали </a:t>
            </a:r>
            <a:r>
              <a:rPr lang="ru-RU" sz="1400" b="1" dirty="0">
                <a:solidFill>
                  <a:schemeClr val="bg1"/>
                </a:solidFill>
              </a:rPr>
              <a:t>образовываться профсоюзы в Ярославле, Вильнюсе, Тбилиси, </a:t>
            </a:r>
            <a:r>
              <a:rPr lang="ru-RU" sz="1400" b="1" dirty="0" smtClean="0">
                <a:solidFill>
                  <a:schemeClr val="bg1"/>
                </a:solidFill>
              </a:rPr>
              <a:t>Риге 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60649" y="5229200"/>
            <a:ext cx="4888042" cy="140649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После принятия Манифеста Московский комитет, в котором преобладали либералы, отдал директиву о прекращении стачки. 22.10 забастовка прекратилась в Москве. В большинстве регионов страны и на железнодорожных магистралях стачка продолжалась до 25 числа, а в ряде районов - вплоть до ноябрьских </a:t>
            </a:r>
            <a:r>
              <a:rPr lang="ru-RU" sz="1400" b="1" dirty="0" smtClean="0">
                <a:solidFill>
                  <a:schemeClr val="tx1"/>
                </a:solidFill>
              </a:rPr>
              <a:t>выступлений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2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6738</TotalTime>
  <Words>1577</Words>
  <Application>Microsoft Office PowerPoint</Application>
  <PresentationFormat>Экран (4:3)</PresentationFormat>
  <Paragraphs>150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1905 год: революция и самодержавие</vt:lpstr>
      <vt:lpstr>План урока</vt:lpstr>
      <vt:lpstr>1. Причины и особенности революции 1905—1907 годов</vt:lpstr>
      <vt:lpstr>1. Причины и особенности революции 1905—1907 годов</vt:lpstr>
      <vt:lpstr>1. Причины и особенности революции 1905—1907 годов</vt:lpstr>
      <vt:lpstr>2. Начало революции: 9 января 1905 года</vt:lpstr>
      <vt:lpstr>2. Начало революции: 9 января 1905 года</vt:lpstr>
      <vt:lpstr>3. Массовые выступления весной и летом 1905 года</vt:lpstr>
      <vt:lpstr>4. Всероссийская октябрьская политическая стачка  и Манифест 17 октября</vt:lpstr>
      <vt:lpstr>4. Всероссийская октябрьская политическая стачка  и Манифест 17 октября</vt:lpstr>
      <vt:lpstr>4. Всероссийская октябрьская политическая стачка  и Манифест 17 октября</vt:lpstr>
      <vt:lpstr>5. Декабрьские вооруженные восстания</vt:lpstr>
      <vt:lpstr>Итоги первой русской революции</vt:lpstr>
      <vt:lpstr>Домашнее задание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Lenovo</dc:creator>
  <cp:lastModifiedBy>Сергей</cp:lastModifiedBy>
  <cp:revision>469</cp:revision>
  <dcterms:created xsi:type="dcterms:W3CDTF">2018-06-03T04:28:27Z</dcterms:created>
  <dcterms:modified xsi:type="dcterms:W3CDTF">2019-01-27T08:30:54Z</dcterms:modified>
</cp:coreProperties>
</file>