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2" r:id="rId4"/>
    <p:sldId id="271" r:id="rId5"/>
    <p:sldId id="274" r:id="rId6"/>
    <p:sldId id="272" r:id="rId7"/>
    <p:sldId id="273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49556" autoAdjust="0"/>
  </p:normalViewPr>
  <p:slideViewPr>
    <p:cSldViewPr>
      <p:cViewPr>
        <p:scale>
          <a:sx n="62" d="100"/>
          <a:sy n="62" d="100"/>
        </p:scale>
        <p:origin x="-159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D77E2-F0ED-4EB3-A663-0AF14447F8F3}" type="datetimeFigureOut">
              <a:rPr lang="ru-RU" smtClean="0"/>
              <a:t>16.09.2018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088DB-C892-4989-9792-5EF682E744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705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16.09.2018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 descr="1465376982_17.png"/>
          <p:cNvPicPr>
            <a:picLocks noChangeAspect="1"/>
          </p:cNvPicPr>
          <p:nvPr userDrawn="1"/>
        </p:nvPicPr>
        <p:blipFill>
          <a:blip r:embed="rId2"/>
          <a:srcRect l="17649"/>
          <a:stretch>
            <a:fillRect/>
          </a:stretch>
        </p:blipFill>
        <p:spPr>
          <a:xfrm>
            <a:off x="142844" y="190478"/>
            <a:ext cx="1857388" cy="6477045"/>
          </a:xfrm>
          <a:prstGeom prst="rect">
            <a:avLst/>
          </a:prstGeom>
        </p:spPr>
      </p:pic>
      <p:pic>
        <p:nvPicPr>
          <p:cNvPr id="9" name="Рисунок 8" descr="1954441_3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1500" y="5588000"/>
            <a:ext cx="952500" cy="1270000"/>
          </a:xfrm>
          <a:prstGeom prst="rect">
            <a:avLst/>
          </a:prstGeom>
        </p:spPr>
      </p:pic>
      <p:pic>
        <p:nvPicPr>
          <p:cNvPr id="10" name="Рисунок 9" descr="egeh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72442" y="0"/>
            <a:ext cx="1071559" cy="12815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16.09.2018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16.09.2018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16.09.2018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16.09.2018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16.09.2018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16.09.2018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16.09.2018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16.09.2018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16.09.2018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16.09.2018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0B263-30B6-4403-856B-A32DCB773A96}" type="datetimeFigureOut">
              <a:rPr lang="ru-RU" smtClean="0"/>
              <a:t>16.09.2018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142844" y="190478"/>
            <a:ext cx="8858312" cy="6477045"/>
          </a:xfrm>
          <a:prstGeom prst="round2Diag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egeh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72442" y="0"/>
            <a:ext cx="1071559" cy="12815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132856"/>
            <a:ext cx="6406480" cy="1872209"/>
          </a:xfrm>
        </p:spPr>
        <p:txBody>
          <a:bodyPr>
            <a:noAutofit/>
          </a:bodyPr>
          <a:lstStyle/>
          <a:p>
            <a:r>
              <a:rPr lang="ru-RU" sz="5400" b="1" dirty="0"/>
              <a:t>Развитие промышленности, </a:t>
            </a:r>
            <a:r>
              <a:rPr lang="ru-RU" sz="5400" b="1" dirty="0" smtClean="0"/>
              <a:t>транспорта</a:t>
            </a:r>
            <a:br>
              <a:rPr lang="ru-RU" sz="5400" b="1" dirty="0" smtClean="0"/>
            </a:br>
            <a:r>
              <a:rPr lang="ru-RU" sz="5400" b="1" dirty="0" smtClean="0"/>
              <a:t>и торговли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941168"/>
            <a:ext cx="6480720" cy="7920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9 класс. История России.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22500" y="728134"/>
            <a:ext cx="4635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Тема 2: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6033677"/>
            <a:ext cx="72728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/>
              <a:t>Дивулин</a:t>
            </a:r>
            <a:r>
              <a:rPr lang="ru-RU" sz="1400" dirty="0" smtClean="0"/>
              <a:t> С.А., учитель  истории и обществознания МБОУ – школы № 3 </a:t>
            </a:r>
            <a:r>
              <a:rPr lang="ru-RU" sz="1400" dirty="0" err="1" smtClean="0"/>
              <a:t>г.Феодосии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План урока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3900" y="1981199"/>
            <a:ext cx="7962900" cy="4144964"/>
          </a:xfrm>
        </p:spPr>
        <p:txBody>
          <a:bodyPr>
            <a:normAutofit/>
          </a:bodyPr>
          <a:lstStyle/>
          <a:p>
            <a:r>
              <a:rPr lang="ru-RU" sz="4000" b="1" dirty="0"/>
              <a:t>1. Влияние крепостного права на развитие промышленности.</a:t>
            </a:r>
          </a:p>
          <a:p>
            <a:r>
              <a:rPr lang="ru-RU" sz="4000" b="1" dirty="0"/>
              <a:t>2. Внутренняя и внешняя торговля, финансовая система.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1.Влияние </a:t>
            </a:r>
            <a:r>
              <a:rPr lang="ru-RU" sz="4000" b="1" dirty="0">
                <a:solidFill>
                  <a:srgbClr val="FF0000"/>
                </a:solidFill>
              </a:rPr>
              <a:t>крепостного права 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на </a:t>
            </a:r>
            <a:r>
              <a:rPr lang="ru-RU" sz="4000" b="1" dirty="0">
                <a:solidFill>
                  <a:srgbClr val="FF0000"/>
                </a:solidFill>
              </a:rPr>
              <a:t>развитие промышленности.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616641"/>
            <a:ext cx="8280920" cy="6602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Крупные промышленные центры России начала </a:t>
            </a:r>
            <a:r>
              <a:rPr lang="en-US" sz="2400" b="1" dirty="0" smtClean="0">
                <a:solidFill>
                  <a:schemeClr val="tx2"/>
                </a:solidFill>
              </a:rPr>
              <a:t>XIX</a:t>
            </a:r>
            <a:r>
              <a:rPr lang="ru-RU" sz="2400" b="1" dirty="0" smtClean="0">
                <a:solidFill>
                  <a:schemeClr val="tx2"/>
                </a:solidFill>
              </a:rPr>
              <a:t> века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5536" y="4941168"/>
            <a:ext cx="2448272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Москва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131840" y="4941168"/>
            <a:ext cx="2521154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Санкт-Петербург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012160" y="4941168"/>
            <a:ext cx="2664296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Урал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2448272" cy="172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24944"/>
            <a:ext cx="2521154" cy="172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24944"/>
            <a:ext cx="2664332" cy="172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11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1.Влияние </a:t>
            </a:r>
            <a:r>
              <a:rPr lang="ru-RU" sz="4000" b="1" dirty="0">
                <a:solidFill>
                  <a:srgbClr val="FF0000"/>
                </a:solidFill>
              </a:rPr>
              <a:t>крепостного права 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на </a:t>
            </a:r>
            <a:r>
              <a:rPr lang="ru-RU" sz="4000" b="1" dirty="0">
                <a:solidFill>
                  <a:srgbClr val="FF0000"/>
                </a:solidFill>
              </a:rPr>
              <a:t>развитие промышленности.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484785"/>
            <a:ext cx="8280920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Цена попытки сохранить крепостнические отношения на производстве – </a:t>
            </a:r>
            <a:r>
              <a:rPr lang="ru-RU" sz="2400" b="1" dirty="0" smtClean="0">
                <a:solidFill>
                  <a:srgbClr val="C00000"/>
                </a:solidFill>
              </a:rPr>
              <a:t>отставание</a:t>
            </a:r>
            <a:r>
              <a:rPr lang="ru-RU" sz="2400" b="1" dirty="0" smtClean="0">
                <a:solidFill>
                  <a:schemeClr val="tx1"/>
                </a:solidFill>
              </a:rPr>
              <a:t> развития тяжелой промышленности  от европейских темпов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36" y="4005064"/>
            <a:ext cx="1944216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Мелкая (Крестьянская) промышленность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45886" y="4003776"/>
            <a:ext cx="1980220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Создание крупной промышленности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39752" y="3051610"/>
            <a:ext cx="4824536" cy="4493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Развитие индустриального производства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1368878" y="3276308"/>
            <a:ext cx="9708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368878" y="3276308"/>
            <a:ext cx="0" cy="7287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6537920" y="4013321"/>
            <a:ext cx="2138536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Начало промышленного (технического) переворота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2339752" y="4625389"/>
            <a:ext cx="120613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526106" y="4625389"/>
            <a:ext cx="101181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1115616" y="5628329"/>
            <a:ext cx="243027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Техническая сфера (применение машин, специализация производства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526106" y="5628329"/>
            <a:ext cx="235826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Социальная сфера (формирование буржуазии и пролетариата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3588877" y="5199520"/>
            <a:ext cx="2992034" cy="85761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580911" y="5199520"/>
            <a:ext cx="124327" cy="4288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97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60648"/>
            <a:ext cx="4927239" cy="668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711" y="260649"/>
            <a:ext cx="5473743" cy="668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45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2. Внутренняя </a:t>
            </a:r>
            <a:r>
              <a:rPr lang="ru-RU" sz="4000" b="1" dirty="0">
                <a:solidFill>
                  <a:srgbClr val="FF0000"/>
                </a:solidFill>
              </a:rPr>
              <a:t>и внешняя торговля, финансовая система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921151"/>
            <a:ext cx="223224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Развитие промышленности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9289" y="2934261"/>
            <a:ext cx="223224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Рост специализации районов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3131840" y="2185024"/>
            <a:ext cx="504056" cy="156553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23928" y="2051860"/>
            <a:ext cx="1800200" cy="18318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Развитие внутреннего рынка Российской империи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732" y="1921151"/>
            <a:ext cx="2631761" cy="150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693205" y="4293096"/>
            <a:ext cx="3744416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Внешнеторговые связи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44733" y="3488033"/>
            <a:ext cx="263176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В 1840-е гг. до 4 тыс. ярмарок, 64 имели торговый оборот свыше 1 млн. руб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9289" y="4988024"/>
            <a:ext cx="3700663" cy="11052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Ввоз: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м</a:t>
            </a:r>
            <a:r>
              <a:rPr lang="ru-RU" sz="1600" b="1" dirty="0" smtClean="0">
                <a:solidFill>
                  <a:schemeClr val="tx1"/>
                </a:solidFill>
              </a:rPr>
              <a:t>ашины, инструменты, краски, хлопок, предметы роскоши, из стран Азии - чай, шелк, шерсть, кожи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76056" y="4988024"/>
            <a:ext cx="3600437" cy="11052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Вывоз: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хлеб, сырье, в страны Азии – промышленные изделия.</a:t>
            </a:r>
            <a:endParaRPr lang="ru-RU" sz="1600" b="1" dirty="0">
              <a:solidFill>
                <a:schemeClr val="tx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0620672" y="3391461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6" idx="1"/>
          </p:cNvCxnSpPr>
          <p:nvPr/>
        </p:nvCxnSpPr>
        <p:spPr>
          <a:xfrm>
            <a:off x="4139952" y="5540660"/>
            <a:ext cx="93610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4" idx="3"/>
          </p:cNvCxnSpPr>
          <p:nvPr/>
        </p:nvCxnSpPr>
        <p:spPr>
          <a:xfrm flipH="1">
            <a:off x="4139952" y="5540660"/>
            <a:ext cx="46805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Прямая соединительная линия 2047"/>
          <p:cNvCxnSpPr/>
          <p:nvPr/>
        </p:nvCxnSpPr>
        <p:spPr>
          <a:xfrm>
            <a:off x="4608004" y="4750296"/>
            <a:ext cx="0" cy="7903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46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2488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2. Внутренняя </a:t>
            </a:r>
            <a:r>
              <a:rPr lang="ru-RU" sz="4000" b="1" dirty="0">
                <a:solidFill>
                  <a:srgbClr val="FF0000"/>
                </a:solidFill>
              </a:rPr>
              <a:t>и внешняя торговля, финансовая система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0620672" y="3391461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311640"/>
            <a:ext cx="1944216" cy="236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2088232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1590163"/>
            <a:ext cx="3672408" cy="10146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Инфляция -повышение </a:t>
            </a:r>
            <a:r>
              <a:rPr lang="ru-RU" b="1" dirty="0">
                <a:solidFill>
                  <a:srgbClr val="FF0000"/>
                </a:solidFill>
              </a:rPr>
              <a:t>общего уровня цен на товары и услуги на длительный срок.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55976" y="1590163"/>
            <a:ext cx="2304256" cy="10629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Внутренний и внешний долг России составил 408 млн. руб.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8570" y="1033119"/>
            <a:ext cx="1591162" cy="5570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Первая четверть 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 XIX </a:t>
            </a:r>
            <a:r>
              <a:rPr lang="ru-RU" sz="1200" b="1" dirty="0" smtClean="0">
                <a:solidFill>
                  <a:schemeClr val="tx1"/>
                </a:solidFill>
              </a:rPr>
              <a:t>века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7" y="2852937"/>
            <a:ext cx="6336705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</a:rPr>
              <a:t>В</a:t>
            </a:r>
            <a:r>
              <a:rPr lang="ru-RU" sz="1200" b="1" dirty="0" smtClean="0">
                <a:solidFill>
                  <a:schemeClr val="tx1"/>
                </a:solidFill>
              </a:rPr>
              <a:t> 1810 году за 1 бумажный рубль давали всего 20-25 копеек</a:t>
            </a:r>
            <a:r>
              <a:rPr lang="ru-RU" dirty="0" smtClean="0"/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Михаил Михайлович </a:t>
            </a:r>
            <a:r>
              <a:rPr lang="ru-RU" sz="1200" b="1" dirty="0" err="1" smtClean="0">
                <a:solidFill>
                  <a:schemeClr val="tx1"/>
                </a:solidFill>
              </a:rPr>
              <a:t>Сперан-ский</a:t>
            </a:r>
            <a:r>
              <a:rPr lang="ru-RU" sz="1200" b="1" dirty="0" smtClean="0">
                <a:solidFill>
                  <a:schemeClr val="tx1"/>
                </a:solidFill>
              </a:rPr>
              <a:t> прекратил выпуск бумажных денег, сократил государственные расходы и продал часть государственного имущества. Но война 1812 года подорвала финансовую систему России ( </a:t>
            </a:r>
            <a:r>
              <a:rPr lang="ru-RU" sz="1200" b="1" dirty="0" err="1" smtClean="0">
                <a:solidFill>
                  <a:schemeClr val="tx1"/>
                </a:solidFill>
              </a:rPr>
              <a:t>материаль-ные</a:t>
            </a:r>
            <a:r>
              <a:rPr lang="ru-RU" sz="1200" b="1" dirty="0" smtClean="0">
                <a:solidFill>
                  <a:schemeClr val="tx1"/>
                </a:solidFill>
              </a:rPr>
              <a:t> потери – 1 </a:t>
            </a:r>
            <a:r>
              <a:rPr lang="ru-RU" sz="1200" b="1" dirty="0" err="1" smtClean="0">
                <a:solidFill>
                  <a:schemeClr val="tx1"/>
                </a:solidFill>
              </a:rPr>
              <a:t>мрд</a:t>
            </a:r>
            <a:r>
              <a:rPr lang="ru-RU" sz="1200" b="1" dirty="0" smtClean="0">
                <a:solidFill>
                  <a:schemeClr val="tx1"/>
                </a:solidFill>
              </a:rPr>
              <a:t>. руб.)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55776" y="3933056"/>
            <a:ext cx="6048672" cy="266429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>
              <a:solidFill>
                <a:schemeClr val="tx1"/>
              </a:solidFill>
            </a:endParaRPr>
          </a:p>
          <a:p>
            <a:endParaRPr lang="ru-RU" sz="1200" b="1" dirty="0">
              <a:solidFill>
                <a:schemeClr val="tx1"/>
              </a:solidFill>
            </a:endParaRPr>
          </a:p>
          <a:p>
            <a:endParaRPr lang="ru-RU" sz="1200" b="1" dirty="0" smtClean="0">
              <a:solidFill>
                <a:schemeClr val="tx1"/>
              </a:solidFill>
            </a:endParaRPr>
          </a:p>
          <a:p>
            <a:endParaRPr lang="ru-RU" sz="1200" b="1" dirty="0">
              <a:solidFill>
                <a:schemeClr val="tx1"/>
              </a:solidFill>
            </a:endParaRPr>
          </a:p>
          <a:p>
            <a:endParaRPr lang="ru-RU" sz="1200" b="1" dirty="0" smtClean="0">
              <a:solidFill>
                <a:schemeClr val="tx1"/>
              </a:solidFill>
            </a:endParaRPr>
          </a:p>
          <a:p>
            <a:endParaRPr lang="ru-RU" sz="1200" b="1" dirty="0">
              <a:solidFill>
                <a:schemeClr val="tx1"/>
              </a:solidFill>
            </a:endParaRPr>
          </a:p>
          <a:p>
            <a:endParaRPr lang="ru-RU" sz="1200" b="1" dirty="0" smtClean="0">
              <a:solidFill>
                <a:schemeClr val="tx1"/>
              </a:solidFill>
            </a:endParaRPr>
          </a:p>
          <a:p>
            <a:endParaRPr lang="ru-RU" sz="1200" b="1" dirty="0">
              <a:solidFill>
                <a:schemeClr val="tx1"/>
              </a:solidFill>
            </a:endParaRPr>
          </a:p>
          <a:p>
            <a:endParaRPr lang="ru-RU" sz="1200" b="1" dirty="0" smtClean="0">
              <a:solidFill>
                <a:schemeClr val="tx1"/>
              </a:solidFill>
            </a:endParaRPr>
          </a:p>
          <a:p>
            <a:r>
              <a:rPr lang="ru-RU" sz="1200" b="1" dirty="0" smtClean="0">
                <a:solidFill>
                  <a:schemeClr val="tx1"/>
                </a:solidFill>
              </a:rPr>
              <a:t>Егор </a:t>
            </a:r>
            <a:r>
              <a:rPr lang="ru-RU" sz="1200" b="1" dirty="0" err="1">
                <a:solidFill>
                  <a:schemeClr val="tx1"/>
                </a:solidFill>
              </a:rPr>
              <a:t>Францевич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err="1">
                <a:solidFill>
                  <a:schemeClr val="tx1"/>
                </a:solidFill>
              </a:rPr>
              <a:t>Канкрин</a:t>
            </a:r>
            <a:r>
              <a:rPr lang="ru-RU" sz="1200" b="1" dirty="0">
                <a:solidFill>
                  <a:schemeClr val="tx1"/>
                </a:solidFill>
              </a:rPr>
              <a:t> являлся министром финансов во время царствования Александра первого и Николая Первого с 1823-го по 1844-й год.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r>
              <a:rPr lang="ru-RU" sz="1200" b="1" dirty="0">
                <a:solidFill>
                  <a:schemeClr val="tx1"/>
                </a:solidFill>
              </a:rPr>
              <a:t>Реформа началась с принятия 1 июля 1839 г. манифеста "Об устройстве денежной системы". Денежной единицей страны провозглашался серебряный рубль с содержанием 18 г чистого серебра. Государственным ассигнациям отводилась роль "вспомогательного знака ценности" с постоянным курсом в 3 руб.50 коп. за 1 рубль серебром. Все сделки должны были исчисляться исключительно в серебре. Поступления в казну и выдача денег из нее определялись в серебряных рублях</a:t>
            </a:r>
            <a:r>
              <a:rPr lang="ru-RU" sz="12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Реформа </a:t>
            </a:r>
            <a:r>
              <a:rPr lang="ru-RU" sz="1200" b="1" dirty="0">
                <a:solidFill>
                  <a:schemeClr val="tx1"/>
                </a:solidFill>
              </a:rPr>
              <a:t>1839 - 1843 гг. означала переход денежной системы Российской империи на серебряный монометаллизм. В стране остался только один вид бумажных денег - государственные кредитные билеты, которые разменивались на серебряную монету в соотношении 1: 1. При этом кредитные билеты были </a:t>
            </a:r>
            <a:r>
              <a:rPr lang="ru-RU" sz="1200" b="1" dirty="0" smtClean="0">
                <a:solidFill>
                  <a:schemeClr val="tx1"/>
                </a:solidFill>
              </a:rPr>
              <a:t>разменяны </a:t>
            </a:r>
            <a:r>
              <a:rPr lang="ru-RU" sz="1200" b="1" dirty="0">
                <a:solidFill>
                  <a:schemeClr val="tx1"/>
                </a:solidFill>
              </a:rPr>
              <a:t>и на золото. Денежные знаки имели следующие номиналы: 1, 3, 5,10, 25, 50 и 100 руб.</a:t>
            </a:r>
          </a:p>
          <a:p>
            <a:endParaRPr lang="ru-RU" sz="1200" b="1" dirty="0" smtClean="0">
              <a:solidFill>
                <a:schemeClr val="tx1"/>
              </a:solidFill>
            </a:endParaRPr>
          </a:p>
          <a:p>
            <a:endParaRPr lang="ru-RU" sz="1200" b="1" dirty="0">
              <a:solidFill>
                <a:schemeClr val="tx1"/>
              </a:solidFill>
            </a:endParaRPr>
          </a:p>
          <a:p>
            <a:endParaRPr lang="ru-RU" sz="1200" b="1" dirty="0" smtClean="0">
              <a:solidFill>
                <a:schemeClr val="tx1"/>
              </a:solidFill>
            </a:endParaRPr>
          </a:p>
          <a:p>
            <a:endParaRPr lang="ru-RU" sz="1200" b="1" dirty="0">
              <a:solidFill>
                <a:schemeClr val="tx1"/>
              </a:solidFill>
            </a:endParaRPr>
          </a:p>
          <a:p>
            <a:endParaRPr lang="ru-RU" sz="1200" b="1" dirty="0" smtClean="0">
              <a:solidFill>
                <a:schemeClr val="tx1"/>
              </a:solidFill>
            </a:endParaRPr>
          </a:p>
          <a:p>
            <a:endParaRPr lang="ru-RU" sz="1200" b="1" dirty="0">
              <a:solidFill>
                <a:schemeClr val="tx1"/>
              </a:solidFill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3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Домашнее задание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00075" y="1600200"/>
            <a:ext cx="8543925" cy="4525963"/>
          </a:xfrm>
        </p:spPr>
        <p:txBody>
          <a:bodyPr>
            <a:normAutofit/>
          </a:bodyPr>
          <a:lstStyle/>
          <a:p>
            <a:r>
              <a:rPr lang="ru-RU" sz="2400" b="1" dirty="0"/>
              <a:t>§ 2 с.12-27, </a:t>
            </a:r>
          </a:p>
          <a:p>
            <a:r>
              <a:rPr lang="ru-RU" sz="2400" b="1" dirty="0"/>
              <a:t>вопросы, задания</a:t>
            </a:r>
          </a:p>
          <a:p>
            <a:r>
              <a:rPr lang="ru-RU" sz="2400" b="1" dirty="0" smtClean="0"/>
              <a:t>Контурные карты – </a:t>
            </a:r>
            <a:r>
              <a:rPr lang="ru-RU" sz="2400" b="1" dirty="0"/>
              <a:t>с. 2-3 зад. 2-5</a:t>
            </a:r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452</Words>
  <Application>Microsoft Office PowerPoint</Application>
  <PresentationFormat>Экран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Развитие промышленности, транспорта и торговли</vt:lpstr>
      <vt:lpstr>План урока</vt:lpstr>
      <vt:lpstr>1.Влияние крепостного права  на развитие промышленности.</vt:lpstr>
      <vt:lpstr>1.Влияние крепостного права  на развитие промышленности.</vt:lpstr>
      <vt:lpstr>Презентация PowerPoint</vt:lpstr>
      <vt:lpstr>2. Внутренняя и внешняя торговля, финансовая система</vt:lpstr>
      <vt:lpstr>2. Внутренняя и внешняя торговля, финансовая система</vt:lpstr>
      <vt:lpstr>Домашнее задание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Сергей</cp:lastModifiedBy>
  <cp:revision>80</cp:revision>
  <dcterms:created xsi:type="dcterms:W3CDTF">2018-06-03T04:28:27Z</dcterms:created>
  <dcterms:modified xsi:type="dcterms:W3CDTF">2018-09-16T03:57:39Z</dcterms:modified>
</cp:coreProperties>
</file>