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1" r:id="rId2"/>
    <p:sldId id="329" r:id="rId3"/>
    <p:sldId id="330" r:id="rId4"/>
    <p:sldId id="333" r:id="rId5"/>
    <p:sldId id="358" r:id="rId6"/>
    <p:sldId id="332" r:id="rId7"/>
    <p:sldId id="334" r:id="rId8"/>
    <p:sldId id="335" r:id="rId9"/>
    <p:sldId id="359" r:id="rId10"/>
    <p:sldId id="345" r:id="rId11"/>
    <p:sldId id="336" r:id="rId12"/>
    <p:sldId id="346" r:id="rId13"/>
    <p:sldId id="337" r:id="rId14"/>
    <p:sldId id="360" r:id="rId15"/>
    <p:sldId id="361" r:id="rId16"/>
    <p:sldId id="338" r:id="rId17"/>
    <p:sldId id="347" r:id="rId18"/>
    <p:sldId id="34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DCF"/>
    <a:srgbClr val="800000"/>
    <a:srgbClr val="660033"/>
    <a:srgbClr val="E0D08C"/>
    <a:srgbClr val="DBC97B"/>
    <a:srgbClr val="C1BDA3"/>
    <a:srgbClr val="0033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29" autoAdjust="0"/>
  </p:normalViewPr>
  <p:slideViewPr>
    <p:cSldViewPr>
      <p:cViewPr>
        <p:scale>
          <a:sx n="90" d="100"/>
          <a:sy n="90" d="100"/>
        </p:scale>
        <p:origin x="-1234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5E041-1554-465A-BD8C-FD42716674C7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2FC06-6964-4AE3-BDE9-5F92776F9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95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2FC06-6964-4AE3-BDE9-5F92776F905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58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2FC06-6964-4AE3-BDE9-5F92776F905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201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2FC06-6964-4AE3-BDE9-5F92776F905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703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BBEA8-F3C7-47A4-B5FE-F3C6909A5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6EA3E-231C-418F-BA38-72493435EC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60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7EBD-D366-4CA8-AF1C-CC0E974F0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3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898F9-EC64-4E64-A4A0-B26B4FBF2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09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EA2C0-7D9D-4BC6-BA9A-C5D95173B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25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2A7B0-FC91-48C1-9321-59FBD07D6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8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883FB-7B6C-494B-8339-E1ED51984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57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DA813-844B-4553-84C9-7B12FCE57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21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65F96-2CC4-436D-A76F-81C78F43A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84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257C5-A0F1-4872-A920-D32A08AE7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18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E8136-E87C-404F-8257-1B4C9F565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65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6306E-0005-41EA-BF63-E65BB19E4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99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E5785-EDC8-408E-BD20-5D87B3C83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21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C55C3B6-0F69-4C0B-B43B-F01953DC7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Intel\&#1052;&#1086;&#1080;%20&#1076;&#1086;&#1082;&#1091;&#1084;&#1077;&#1085;&#1090;&#1099;\&#1059;&#1088;&#1086;&#1082;-%20&#1074;&#1085;&#1077;&#1096;&#1085;&#1103;&#1103;%20&#1087;&#1086;&#1083;&#1080;&#1090;&#1080;&#1082;&#1072;%20&#1048;&#1074;&#1072;&#1085;&#1072;%20&#1043;&#1088;&#1086;&#1079;&#1085;&#1086;&#1075;&#1086;\&#1090;&#1086;&#1088;&#1078;&#1077;&#1089;&#1090;&#1074;&#1077;&#1085;&#1085;&#1072;&#1103;.wav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539552" y="1556792"/>
            <a:ext cx="8208912" cy="30964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cs typeface="Times New Roman" pitchFamily="18" charset="0"/>
              </a:rPr>
              <a:t>Мы приступаем к изучению </a:t>
            </a:r>
            <a:r>
              <a:rPr lang="en-US" sz="36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cs typeface="Times New Roman" pitchFamily="18" charset="0"/>
              </a:rPr>
              <a:t>I </a:t>
            </a:r>
            <a:r>
              <a:rPr lang="ru-RU" sz="36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cs typeface="Times New Roman" pitchFamily="18" charset="0"/>
              </a:rPr>
              <a:t>главы</a:t>
            </a:r>
          </a:p>
          <a:p>
            <a:pPr algn="ctr"/>
            <a:r>
              <a:rPr lang="ru-RU" sz="36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cs typeface="Times New Roman" pitchFamily="18" charset="0"/>
              </a:rPr>
              <a:t> «Социально-экономическое развитие России</a:t>
            </a:r>
          </a:p>
          <a:p>
            <a:pPr algn="ctr"/>
            <a:r>
              <a:rPr lang="ru-RU" sz="36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cs typeface="Times New Roman" pitchFamily="18" charset="0"/>
              </a:rPr>
              <a:t>в </a:t>
            </a:r>
            <a:r>
              <a:rPr lang="ru-RU" sz="36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latin typeface="+mn-lt"/>
                <a:cs typeface="Times New Roman" pitchFamily="18" charset="0"/>
              </a:rPr>
              <a:t>первой  половине </a:t>
            </a:r>
            <a:r>
              <a:rPr lang="en-US" sz="36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latin typeface="+mn-lt"/>
                <a:cs typeface="Times New Roman" pitchFamily="18" charset="0"/>
              </a:rPr>
              <a:t>XIX </a:t>
            </a:r>
            <a:r>
              <a:rPr lang="ru-RU" sz="36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latin typeface="+mn-lt"/>
                <a:cs typeface="Times New Roman" pitchFamily="18" charset="0"/>
              </a:rPr>
              <a:t>века»</a:t>
            </a:r>
          </a:p>
          <a:p>
            <a:pPr algn="ctr"/>
            <a:r>
              <a:rPr lang="ru-RU" sz="36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latin typeface="+mn-lt"/>
                <a:cs typeface="Times New Roman" pitchFamily="18" charset="0"/>
              </a:rPr>
              <a:t> </a:t>
            </a:r>
          </a:p>
          <a:p>
            <a:pPr algn="ctr"/>
            <a:endParaRPr lang="ru-RU" sz="3600" b="1" kern="10" dirty="0" smtClean="0">
              <a:ln w="9525">
                <a:solidFill>
                  <a:srgbClr val="800000"/>
                </a:solidFill>
                <a:round/>
                <a:headEnd/>
                <a:tailEnd/>
              </a:ln>
              <a:latin typeface="+mn-lt"/>
              <a:cs typeface="Times New Roman" pitchFamily="18" charset="0"/>
            </a:endParaRPr>
          </a:p>
        </p:txBody>
      </p:sp>
      <p:pic>
        <p:nvPicPr>
          <p:cNvPr id="6" name="торжественная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08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54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374" y="1118047"/>
            <a:ext cx="8507288" cy="3240361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/>
              <a:t>Среди культур преобладали рожь, ячмень,  пшеница, овёс, </a:t>
            </a:r>
            <a:r>
              <a:rPr lang="ru-RU" sz="3600" b="1" dirty="0" smtClean="0"/>
              <a:t>но</a:t>
            </a:r>
            <a:r>
              <a:rPr lang="ru-RU" sz="3600" b="1" dirty="0" smtClean="0"/>
              <a:t> стали сажать лён, коноплю и табак.</a:t>
            </a:r>
            <a:endParaRPr lang="ru-RU" sz="3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" y="260648"/>
            <a:ext cx="83153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Оксана\Downloads\hH68sN7dEhfVC7Dd9YsseCkFOKelm9c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" y="3356992"/>
            <a:ext cx="4544689" cy="317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Оксана\Downloads\s1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48980"/>
            <a:ext cx="4427984" cy="338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05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/>
              <a:t>Натуральное хозяйство </a:t>
            </a:r>
            <a:r>
              <a:rPr lang="ru-RU" sz="2800" dirty="0" smtClean="0"/>
              <a:t>постепенно переходило в стадию </a:t>
            </a:r>
            <a:r>
              <a:rPr lang="ru-RU" sz="2800" b="1" i="1" dirty="0" smtClean="0"/>
              <a:t>товарного. Помещики сдавали крестьянам в аренду пустующие земли, мельницы, торговые места</a:t>
            </a:r>
          </a:p>
          <a:p>
            <a:pPr marL="0" indent="0" algn="ctr">
              <a:buNone/>
            </a:pPr>
            <a:endParaRPr lang="ru-RU" sz="2800" b="1" i="1" dirty="0" smtClean="0"/>
          </a:p>
          <a:p>
            <a:pPr marL="0" indent="0" algn="ctr">
              <a:buNone/>
            </a:pPr>
            <a:r>
              <a:rPr lang="ru-RU" b="1" i="1" dirty="0" smtClean="0"/>
              <a:t> </a:t>
            </a:r>
            <a:r>
              <a:rPr lang="ru-RU" b="1" i="1" dirty="0" smtClean="0"/>
              <a:t>появляются «</a:t>
            </a:r>
            <a:r>
              <a:rPr lang="ru-RU" b="1" i="1" dirty="0" err="1" smtClean="0"/>
              <a:t>капиталистые</a:t>
            </a:r>
            <a:r>
              <a:rPr lang="ru-RU" b="1" i="1" dirty="0" smtClean="0"/>
              <a:t>» крестьяне</a:t>
            </a:r>
            <a:endParaRPr lang="en-US" dirty="0" smtClean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" y="260648"/>
            <a:ext cx="83153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4283968" y="3284984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45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dirty="0" smtClean="0"/>
              <a:t>2.Влияние крепостничества  на развитие сельского хозяйства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Начинается имущественное расслоение крестьян на «крепких» хозяев, </a:t>
            </a:r>
            <a:r>
              <a:rPr lang="ru-RU" i="1" dirty="0" smtClean="0"/>
              <a:t>середняков и бедняков</a:t>
            </a:r>
          </a:p>
          <a:p>
            <a:pPr marL="0" indent="0" algn="ctr">
              <a:buNone/>
            </a:pPr>
            <a:endParaRPr lang="ru-RU" i="1" dirty="0"/>
          </a:p>
        </p:txBody>
      </p:sp>
      <p:pic>
        <p:nvPicPr>
          <p:cNvPr id="8194" name="Picture 2" descr="C:\Users\Оксана\Downloads\uIHNeW4L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23923"/>
            <a:ext cx="3024336" cy="380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Оксана\Downloads\181c74cd39dcab6ca7f37f474ab327a0--russia--russian-feder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30153"/>
            <a:ext cx="2678043" cy="3591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80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Основной формой повинностей оставалась </a:t>
            </a:r>
            <a:r>
              <a:rPr lang="ru-RU" b="1" i="1" dirty="0" smtClean="0"/>
              <a:t>барщина 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" y="44624"/>
            <a:ext cx="8328025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0888"/>
            <a:ext cx="3869461" cy="423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0152" y="4797152"/>
            <a:ext cx="230425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с.14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0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056" y="119675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Заметно выросло значение </a:t>
            </a:r>
            <a:r>
              <a:rPr lang="ru-RU" b="1" i="1" dirty="0" smtClean="0"/>
              <a:t>отходничества – временного ухода крестьян на заработки</a:t>
            </a:r>
          </a:p>
          <a:p>
            <a:pPr marL="0" indent="0" algn="ctr">
              <a:buNone/>
            </a:pPr>
            <a:endParaRPr lang="ru-RU" b="1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4" y="188640"/>
            <a:ext cx="8328025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4" y="2780928"/>
            <a:ext cx="3194316" cy="397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19892"/>
            <a:ext cx="3023331" cy="4139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68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975"/>
            <a:ext cx="6768752" cy="730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38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329046"/>
            <a:ext cx="80648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Работаем с историческим источником на стр. 17-18 </a:t>
            </a:r>
          </a:p>
          <a:p>
            <a:pPr algn="ctr"/>
            <a:r>
              <a:rPr lang="ru-RU" dirty="0" smtClean="0"/>
              <a:t>«Из статьи славянофила А.И. Кошелева «Охота пуще неволи».1847 год</a:t>
            </a:r>
            <a:r>
              <a:rPr lang="ru-RU" dirty="0" smtClean="0"/>
              <a:t> </a:t>
            </a:r>
            <a:endParaRPr lang="ru-RU" sz="20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2648"/>
            <a:ext cx="8328025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090" y="2006154"/>
            <a:ext cx="6159254" cy="480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24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28025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4" y="1700808"/>
            <a:ext cx="84000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Отходники переходили с барщины на оброк, что способствовало развитию товарно-денежных отношений. Терялась роль общины, она с одной стороны объединяла крестьян, помогала выжить, а с другой – сковывала инициативу селян, не давала применить собранный капитал для расширения и обновления сельского производства </a:t>
            </a:r>
            <a:endParaRPr lang="ru-RU" sz="24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427984" y="4437112"/>
            <a:ext cx="432048" cy="432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91680" y="4941168"/>
            <a:ext cx="640871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КРИЗИС КРЕПОСТНИЧЕСТВА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1187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208823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6000" dirty="0"/>
              <a:t>с</a:t>
            </a:r>
            <a:r>
              <a:rPr lang="ru-RU" sz="6000" dirty="0" smtClean="0"/>
              <a:t>тр.</a:t>
            </a:r>
            <a:r>
              <a:rPr lang="ru-RU" sz="6000" b="1" dirty="0" smtClean="0"/>
              <a:t>12</a:t>
            </a:r>
            <a:r>
              <a:rPr lang="ru-RU" sz="6000" b="1" dirty="0" smtClean="0"/>
              <a:t>-16</a:t>
            </a:r>
            <a:r>
              <a:rPr lang="ru-RU" sz="6000" dirty="0" smtClean="0"/>
              <a:t>- пересказ </a:t>
            </a:r>
            <a:endParaRPr lang="ru-RU" sz="6000" dirty="0" smtClean="0"/>
          </a:p>
          <a:p>
            <a:pPr marL="0" indent="0" algn="ctr">
              <a:buNone/>
            </a:pP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63680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Тема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9"/>
            <a:ext cx="8229600" cy="10801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4800" b="1" i="1" dirty="0" smtClean="0"/>
              <a:t>СЕЛЬСКОЕ ХОЗЯЙСТВО</a:t>
            </a:r>
            <a:endParaRPr lang="ru-RU" sz="4800" b="1" i="1" dirty="0"/>
          </a:p>
        </p:txBody>
      </p:sp>
    </p:spTree>
    <p:extLst>
      <p:ext uri="{BB962C8B-B14F-4D97-AF65-F5344CB8AC3E}">
        <p14:creationId xmlns:p14="http://schemas.microsoft.com/office/powerpoint/2010/main" val="328367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План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76490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eriod"/>
            </a:pPr>
            <a:r>
              <a:rPr lang="ru-RU" sz="3600" dirty="0" smtClean="0"/>
              <a:t>Новые явления в сельском хозяйстве</a:t>
            </a:r>
          </a:p>
          <a:p>
            <a:pPr marL="514350" indent="-514350">
              <a:buAutoNum type="arabicPeriod"/>
            </a:pPr>
            <a:r>
              <a:rPr lang="ru-RU" sz="3600" dirty="0" smtClean="0"/>
              <a:t>Влияние крепостничества на развитие сельского хозяйства</a:t>
            </a:r>
          </a:p>
          <a:p>
            <a:pPr marL="0" indent="0">
              <a:buNone/>
            </a:pPr>
            <a:endParaRPr lang="ru-RU" sz="3600" dirty="0" smtClean="0"/>
          </a:p>
          <a:p>
            <a:pPr marL="514350" indent="-514350">
              <a:buAutoNum type="arabicPeriod"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5350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Работаем с эпиграфом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2100"/>
            <a:ext cx="9324528" cy="467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08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Вопрос к главе и уроку 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484784"/>
            <a:ext cx="9398321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65" y="2852936"/>
            <a:ext cx="9036496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75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91264" cy="9361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dirty="0" smtClean="0"/>
              <a:t>Новые слова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556792"/>
            <a:ext cx="7283152" cy="446449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Аграрная страна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Трёхполье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Кулаки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Середняки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Бедняки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Барщина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Отходничество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оброк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404664"/>
            <a:ext cx="8291264" cy="64807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</a:t>
            </a:r>
            <a:r>
              <a:rPr lang="ru-RU" sz="2800" dirty="0" smtClean="0"/>
              <a:t>1. Новые веяния в сельском хозяйстве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492941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endParaRPr lang="ru-RU" sz="2800" dirty="0" smtClean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6" name="AutoShape 6" descr="C:\Users\%D0%9E%D0%BA%D1%81%D0%B0%D0%BD%D0%B0\Downloads\scale_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93890" y="1340768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1801-1855 гг. Россия оставалась </a:t>
            </a:r>
            <a:r>
              <a:rPr lang="ru-RU" i="1" dirty="0" smtClean="0"/>
              <a:t>аграрной страной. </a:t>
            </a:r>
            <a:r>
              <a:rPr lang="ru-RU" dirty="0" smtClean="0"/>
              <a:t>Это означает, что сельское хозяйство по-прежнему играло важную роль, чем промышленное производство, хотя и то и другое было основано на крепостнических отношениях.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Крепостное право тормозило социально-экономическое развитие  страны</a:t>
            </a:r>
            <a:r>
              <a:rPr lang="ru-RU" sz="2000" b="1" i="1" dirty="0" smtClean="0">
                <a:solidFill>
                  <a:srgbClr val="FF0000"/>
                </a:solidFill>
              </a:rPr>
              <a:t>!</a:t>
            </a:r>
          </a:p>
          <a:p>
            <a:pPr algn="ctr"/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49157"/>
            <a:ext cx="2473637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3525972"/>
            <a:ext cx="5402668" cy="22467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 первой половине столетия сельское хозяйство  России сохранило уровень, достигнутый в конце предыдущего века. Присоединение южных территорий позволило увеличить производство хлеба, экспорт вырос в 4 раза. Внутри страны потребление хлеба также увеличилось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1671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>
                <a:solidFill>
                  <a:srgbClr val="000000"/>
                </a:solidFill>
              </a:rPr>
              <a:t>1. Новые веяния в сельском хозяйстве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331236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i="1" dirty="0" smtClean="0"/>
              <a:t>Господствующая система земледелия – </a:t>
            </a:r>
            <a:r>
              <a:rPr lang="ru-RU" sz="2800" b="1" i="1" dirty="0" smtClean="0">
                <a:solidFill>
                  <a:srgbClr val="FF0000"/>
                </a:solidFill>
              </a:rPr>
              <a:t>трёхполье: яровые, озимые и пар</a:t>
            </a:r>
          </a:p>
          <a:p>
            <a:pPr marL="0" indent="0" algn="ctr">
              <a:buNone/>
            </a:pP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Оксана\Downloads\img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86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2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Оксана\Downloads\22902_html_31fdf1d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255" y="-99392"/>
            <a:ext cx="9328255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85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1510</TotalTime>
  <Words>317</Words>
  <Application>Microsoft Office PowerPoint</Application>
  <PresentationFormat>Экран (4:3)</PresentationFormat>
  <Paragraphs>45</Paragraphs>
  <Slides>18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Оформление по умолчанию</vt:lpstr>
      <vt:lpstr>Презентация PowerPoint</vt:lpstr>
      <vt:lpstr>Тема урока</vt:lpstr>
      <vt:lpstr>План урока</vt:lpstr>
      <vt:lpstr>Работаем с эпиграфом</vt:lpstr>
      <vt:lpstr>Вопрос к главе и уроку  </vt:lpstr>
      <vt:lpstr>Новые слова</vt:lpstr>
      <vt:lpstr> 1. Новые веяния в сельском хозяйстве</vt:lpstr>
      <vt:lpstr>1. Новые веяния в сельском хозяйстве</vt:lpstr>
      <vt:lpstr>Презентация PowerPoint</vt:lpstr>
      <vt:lpstr>Презентация PowerPoint</vt:lpstr>
      <vt:lpstr>Презентация PowerPoint</vt:lpstr>
      <vt:lpstr>2.Влияние крепостничества  на развитие сельского хозяйства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Celeron2400</dc:creator>
  <cp:lastModifiedBy>HP</cp:lastModifiedBy>
  <cp:revision>170</cp:revision>
  <dcterms:created xsi:type="dcterms:W3CDTF">2006-03-11T09:31:31Z</dcterms:created>
  <dcterms:modified xsi:type="dcterms:W3CDTF">2019-09-04T19:13:08Z</dcterms:modified>
</cp:coreProperties>
</file>