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82" r:id="rId5"/>
    <p:sldId id="278" r:id="rId6"/>
    <p:sldId id="258" r:id="rId7"/>
    <p:sldId id="259" r:id="rId8"/>
    <p:sldId id="279" r:id="rId9"/>
    <p:sldId id="260" r:id="rId10"/>
    <p:sldId id="280" r:id="rId11"/>
    <p:sldId id="271" r:id="rId12"/>
    <p:sldId id="281" r:id="rId13"/>
    <p:sldId id="263" r:id="rId14"/>
    <p:sldId id="264" r:id="rId15"/>
    <p:sldId id="261" r:id="rId16"/>
    <p:sldId id="286" r:id="rId17"/>
    <p:sldId id="262" r:id="rId18"/>
    <p:sldId id="265" r:id="rId19"/>
    <p:sldId id="266" r:id="rId20"/>
    <p:sldId id="270" r:id="rId21"/>
    <p:sldId id="267" r:id="rId22"/>
    <p:sldId id="268" r:id="rId23"/>
    <p:sldId id="269" r:id="rId24"/>
    <p:sldId id="273" r:id="rId25"/>
    <p:sldId id="287" r:id="rId26"/>
    <p:sldId id="274" r:id="rId27"/>
    <p:sldId id="283" r:id="rId28"/>
    <p:sldId id="284" r:id="rId29"/>
    <p:sldId id="28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D01BDC2-7860-48B9-BE92-BC6619292992}" type="datetimeFigureOut">
              <a:rPr lang="ru-RU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3BD1961-3966-42E6-87DE-E0FC53FD3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6AAF4-1839-44B7-9D98-0B9435DFAD07}" type="datetimeFigureOut">
              <a:rPr lang="ru-RU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604F-CEF4-40DF-9CA7-2D1F191C7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28FCB-8991-4EBB-9AA0-FAA1A89AF3CA}" type="datetimeFigureOut">
              <a:rPr lang="ru-RU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00B33-FF52-4C8B-9B1D-9F56990A7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CFD24-8790-4243-9A17-95606840AA6D}" type="datetimeFigureOut">
              <a:rPr lang="ru-RU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077F-B622-453A-9D71-9F3181F3D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3124-48E0-42F4-AEBE-3D42125CC077}" type="datetimeFigureOut">
              <a:rPr lang="ru-RU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18F7DFD-9F85-4B93-96DF-86CB5ACB1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C834452-98E2-4A81-8479-3924CC149C91}" type="datetimeFigureOut">
              <a:rPr lang="ru-RU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156BEA4-B98D-41B7-BA8A-3D1F3BE4E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3C15FCD-731D-4A10-8040-981BC3B043D1}" type="datetimeFigureOut">
              <a:rPr lang="ru-RU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1B94AA2-825A-4289-8C81-66EAAD9FA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B6F0D-1A37-40B5-9FAA-EC34BF376BB0}" type="datetimeFigureOut">
              <a:rPr lang="ru-RU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402B4-B61C-42EF-9F90-883534DF16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6FAAB-6B5F-4C73-B3EE-055CA06FFD4F}" type="datetimeFigureOut">
              <a:rPr lang="ru-RU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0005DF-EABD-4003-A039-2D3BDFAA9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C441D-51B1-4C08-9FEF-FC5BF163CA4B}" type="datetimeFigureOut">
              <a:rPr lang="ru-RU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F4F55-53A9-49F4-B892-E8B9F2E55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F10E67-6F7B-4D2C-BABC-911CAC76BF9C}" type="datetimeFigureOut">
              <a:rPr lang="ru-RU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DE1E8846-2651-4D14-962B-FDE32A96F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CF62956-D5E0-4EC9-8621-ED6FE0F25ED5}" type="datetimeFigureOut">
              <a:rPr lang="ru-RU"/>
              <a:pPr>
                <a:defRPr/>
              </a:pPr>
              <a:t>01.09.2012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E1B473E-752A-46E7-89B6-B5A51596F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6" r:id="rId4"/>
    <p:sldLayoutId id="2147483687" r:id="rId5"/>
    <p:sldLayoutId id="2147483681" r:id="rId6"/>
    <p:sldLayoutId id="2147483688" r:id="rId7"/>
    <p:sldLayoutId id="2147483682" r:id="rId8"/>
    <p:sldLayoutId id="2147483689" r:id="rId9"/>
    <p:sldLayoutId id="2147483683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88;&#1090;&#1105;&#1084;\&#1056;&#1072;&#1073;&#1086;&#1095;&#1080;&#1081;%20&#1089;&#1090;&#1086;&#1083;\&#1088;&#1086;&#1089;&#1089;&#1080;&#1103;%20&#1074;%20&#1085;&#1072;&#1095;&#1072;&#1083;&#1077;%2020%20&#1074;&#1077;&#1082;&#1072;\&#1052;&#1086;&#1103;%20&#1087;&#1086;%20&#1085;&#1072;&#1095;&#1072;&#1083;&#1091;%20&#1074;&#1077;&#1082;&#1072;\nikolai.avi" TargetMode="Externa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&#1040;&#1088;&#1090;&#1105;&#1084;\&#1056;&#1072;&#1073;&#1086;&#1095;&#1080;&#1081;%20&#1089;&#1090;&#1086;&#1083;\&#1088;&#1086;&#1089;&#1089;&#1080;&#1103;%20&#1074;%20&#1085;&#1072;&#1095;&#1072;&#1083;&#1077;%2020%20&#1074;&#1077;&#1082;&#1072;\&#1052;&#1086;&#1103;%20&#1087;&#1086;%20&#1085;&#1072;&#1095;&#1072;&#1083;&#1091;%20&#1074;&#1077;&#1082;&#1072;\romanovy.avi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1428750"/>
            <a:ext cx="8553450" cy="421481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Государство </a:t>
            </a:r>
            <a:br>
              <a:rPr lang="ru-RU" dirty="0" smtClean="0"/>
            </a:br>
            <a:r>
              <a:rPr lang="ru-RU" dirty="0" smtClean="0"/>
              <a:t>и </a:t>
            </a:r>
            <a:br>
              <a:rPr lang="ru-RU" dirty="0" smtClean="0"/>
            </a:br>
            <a:r>
              <a:rPr lang="ru-RU" dirty="0" smtClean="0"/>
              <a:t>российское общество </a:t>
            </a:r>
            <a:br>
              <a:rPr lang="ru-RU" dirty="0" smtClean="0"/>
            </a:br>
            <a:r>
              <a:rPr lang="ru-RU" dirty="0" smtClean="0"/>
              <a:t>в конце </a:t>
            </a:r>
            <a:r>
              <a:rPr smtClean="0"/>
              <a:t>XIX</a:t>
            </a:r>
            <a:r>
              <a:rPr lang="ru-RU" dirty="0" smtClean="0"/>
              <a:t>- начале </a:t>
            </a:r>
            <a:r>
              <a:rPr smtClean="0"/>
              <a:t>XX</a:t>
            </a:r>
            <a:r>
              <a:rPr lang="ru-RU" dirty="0" smtClean="0"/>
              <a:t> века.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algn="r"/>
            <a:r>
              <a:rPr lang="ru-RU" smtClean="0"/>
              <a:t>К уроку в 9, 11 классах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0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0"/>
            <a:ext cx="85725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smtClean="0"/>
              <a:t>Местное управление</a:t>
            </a:r>
          </a:p>
        </p:txBody>
      </p:sp>
      <p:pic>
        <p:nvPicPr>
          <p:cNvPr id="23554" name="Содержимое 3" descr="Image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8897"/>
          <a:stretch>
            <a:fillRect/>
          </a:stretch>
        </p:blipFill>
        <p:spPr>
          <a:xfrm>
            <a:off x="784225" y="1500188"/>
            <a:ext cx="7739063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4578" name="Содержимое 3" descr="Image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b="54555"/>
          <a:stretch>
            <a:fillRect/>
          </a:stretch>
        </p:blipFill>
        <p:spPr>
          <a:xfrm>
            <a:off x="198438" y="157163"/>
            <a:ext cx="8769350" cy="64865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25"/>
            <a:ext cx="7772400" cy="7143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Николай </a:t>
            </a:r>
            <a:r>
              <a:rPr lang="en-US" dirty="0" smtClean="0"/>
              <a:t>II</a:t>
            </a:r>
            <a:r>
              <a:rPr lang="ru-RU" dirty="0" smtClean="0"/>
              <a:t> (1894-1917)</a:t>
            </a:r>
            <a:endParaRPr lang="ru-RU" dirty="0"/>
          </a:p>
        </p:txBody>
      </p:sp>
      <p:pic>
        <p:nvPicPr>
          <p:cNvPr id="25602" name="Рисунок 4" descr="никола.bmp"/>
          <p:cNvPicPr>
            <a:picLocks noChangeAspect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214313" y="2428875"/>
            <a:ext cx="2824162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nikolai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3119438" y="2071688"/>
            <a:ext cx="5810250" cy="43576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smtClean="0"/>
              <a:t>Император с семьей</a:t>
            </a:r>
          </a:p>
        </p:txBody>
      </p:sp>
      <p:pic>
        <p:nvPicPr>
          <p:cNvPr id="26626" name="Содержимое 3" descr="никола с семьей.bmp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4906" r="6784"/>
          <a:stretch>
            <a:fillRect/>
          </a:stretch>
        </p:blipFill>
        <p:spPr>
          <a:xfrm>
            <a:off x="142875" y="1785938"/>
            <a:ext cx="2786063" cy="2355850"/>
          </a:xfrm>
        </p:spPr>
      </p:pic>
      <p:pic>
        <p:nvPicPr>
          <p:cNvPr id="5" name="romanovy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00375" y="1857375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mtClean="0"/>
              <a:t>               Символика</a:t>
            </a:r>
          </a:p>
        </p:txBody>
      </p:sp>
      <p:sp>
        <p:nvSpPr>
          <p:cNvPr id="27650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1447800"/>
            <a:ext cx="8401050" cy="4572000"/>
          </a:xfrm>
        </p:spPr>
        <p:txBody>
          <a:bodyPr/>
          <a:lstStyle/>
          <a:p>
            <a:r>
              <a:rPr lang="ru-RU" smtClean="0"/>
              <a:t>Герб</a:t>
            </a:r>
          </a:p>
          <a:p>
            <a:r>
              <a:rPr lang="ru-RU" smtClean="0"/>
              <a:t>Флаг</a:t>
            </a:r>
          </a:p>
          <a:p>
            <a:r>
              <a:rPr lang="ru-RU" smtClean="0"/>
              <a:t>Гимн «Боже, царя храни».</a:t>
            </a:r>
          </a:p>
        </p:txBody>
      </p:sp>
      <p:pic>
        <p:nvPicPr>
          <p:cNvPr id="27651" name="Содержимое 5" descr="флаг.bmp"/>
          <p:cNvPicPr>
            <a:picLocks noChangeAspect="1"/>
          </p:cNvPicPr>
          <p:nvPr/>
        </p:nvPicPr>
        <p:blipFill>
          <a:blip r:embed="rId2"/>
          <a:srcRect l="4839" t="22395" r="3725" b="21980"/>
          <a:stretch>
            <a:fillRect/>
          </a:stretch>
        </p:blipFill>
        <p:spPr bwMode="auto">
          <a:xfrm>
            <a:off x="357188" y="3071813"/>
            <a:ext cx="5273675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Содержимое 3" descr="герб.bmp"/>
          <p:cNvPicPr>
            <a:picLocks noChangeAspect="1"/>
          </p:cNvPicPr>
          <p:nvPr/>
        </p:nvPicPr>
        <p:blipFill>
          <a:blip r:embed="rId3"/>
          <a:srcRect l="806"/>
          <a:stretch>
            <a:fillRect/>
          </a:stretch>
        </p:blipFill>
        <p:spPr bwMode="auto">
          <a:xfrm>
            <a:off x="5643563" y="285750"/>
            <a:ext cx="3357562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4" name="Содержимое 3" descr="Image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42875"/>
            <a:ext cx="8429625" cy="671512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Социальная структура: буржуазия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1600200"/>
            <a:ext cx="8623300" cy="211455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Наиболее </a:t>
            </a:r>
            <a:r>
              <a:rPr lang="ru-RU" dirty="0" smtClean="0">
                <a:solidFill>
                  <a:srgbClr val="C00000"/>
                </a:solidFill>
              </a:rPr>
              <a:t>могущественный с экономической точки зрения </a:t>
            </a:r>
            <a:r>
              <a:rPr lang="ru-RU" dirty="0" smtClean="0"/>
              <a:t>класс- </a:t>
            </a:r>
            <a:r>
              <a:rPr lang="ru-RU" b="1" dirty="0" smtClean="0">
                <a:solidFill>
                  <a:srgbClr val="C00000"/>
                </a:solidFill>
              </a:rPr>
              <a:t>БУРЖУАЗИЯ</a:t>
            </a:r>
            <a:r>
              <a:rPr lang="ru-RU" dirty="0" smtClean="0"/>
              <a:t> – социальный слой Российской империи, владевший собственностью на средства производства, то есть заводами и фабриками.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Численный состав – </a:t>
            </a:r>
            <a:r>
              <a:rPr lang="ru-RU" dirty="0" smtClean="0">
                <a:solidFill>
                  <a:srgbClr val="C00000"/>
                </a:solidFill>
              </a:rPr>
              <a:t>40 тыс. крупной и 400 тыс. средней</a:t>
            </a:r>
            <a:r>
              <a:rPr lang="ru-RU" dirty="0" smtClean="0"/>
              <a:t>, что составляет 0,02 и 0,2 % населения.</a:t>
            </a:r>
            <a:endParaRPr lang="ru-RU" dirty="0"/>
          </a:p>
        </p:txBody>
      </p:sp>
      <p:pic>
        <p:nvPicPr>
          <p:cNvPr id="29699" name="Рисунок 3" descr="1.jpg"/>
          <p:cNvPicPr>
            <a:picLocks noChangeAspect="1"/>
          </p:cNvPicPr>
          <p:nvPr/>
        </p:nvPicPr>
        <p:blipFill>
          <a:blip r:embed="rId2"/>
          <a:srcRect b="12544"/>
          <a:stretch>
            <a:fillRect/>
          </a:stretch>
        </p:blipFill>
        <p:spPr bwMode="auto">
          <a:xfrm>
            <a:off x="2286000" y="3571875"/>
            <a:ext cx="432435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Социальная структура: </a:t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меценаты</a:t>
            </a:r>
            <a:r>
              <a:rPr lang="ru-RU" dirty="0" smtClean="0"/>
              <a:t> из буржуазии</a:t>
            </a:r>
            <a:endParaRPr lang="ru-RU" dirty="0"/>
          </a:p>
        </p:txBody>
      </p:sp>
      <p:pic>
        <p:nvPicPr>
          <p:cNvPr id="30722" name="Содержимое 3" descr="третьяков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71625"/>
            <a:ext cx="2944813" cy="3276600"/>
          </a:xfrm>
        </p:spPr>
      </p:pic>
      <p:pic>
        <p:nvPicPr>
          <p:cNvPr id="30723" name="Picture 2" descr="C:\Documents and Settings\Admin\Мои документы\м Савва Тимоф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286125"/>
            <a:ext cx="3005138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142875" y="4929188"/>
            <a:ext cx="50006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ТРЕТЬЯКОВ Павел Михайлович </a:t>
            </a:r>
            <a:r>
              <a:rPr lang="ru-RU">
                <a:latin typeface="Calibri" pitchFamily="34" charset="0"/>
              </a:rPr>
              <a:t>российский купец-предприниматель, собиратель произведений отечественного изо, основатель общедоступной частной художественной галереи. Передал в дар Москве коллекцию и здание, в которой она размещалась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4500563" y="1714500"/>
            <a:ext cx="4357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         МОРОЗОВ Савва Тимофеевич </a:t>
            </a:r>
            <a:r>
              <a:rPr lang="ru-RU">
                <a:latin typeface="Calibri" pitchFamily="34" charset="0"/>
              </a:rPr>
              <a:t>российский предприниматель, оказавший финансовую помощь для создания Московского художественного театра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mtClean="0"/>
              <a:t>Социальная структура: рабочие</a:t>
            </a:r>
          </a:p>
        </p:txBody>
      </p:sp>
      <p:pic>
        <p:nvPicPr>
          <p:cNvPr id="31746" name="Рисунок 3" descr="Image1.jpg"/>
          <p:cNvPicPr>
            <a:picLocks noChangeAspect="1"/>
          </p:cNvPicPr>
          <p:nvPr/>
        </p:nvPicPr>
        <p:blipFill>
          <a:blip r:embed="rId2">
            <a:lum bright="10000"/>
          </a:blip>
          <a:srcRect l="3662" t="9798" r="1523" b="12436"/>
          <a:stretch>
            <a:fillRect/>
          </a:stretch>
        </p:blipFill>
        <p:spPr bwMode="auto">
          <a:xfrm>
            <a:off x="142875" y="1571625"/>
            <a:ext cx="881221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4338" name="Содержимое 3" descr="Image1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12000"/>
          </a:blip>
          <a:srcRect/>
          <a:stretch>
            <a:fillRect/>
          </a:stretch>
        </p:blipFill>
        <p:spPr>
          <a:xfrm>
            <a:off x="142875" y="247650"/>
            <a:ext cx="8778875" cy="661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Image5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lum bright="-10000"/>
          </a:blip>
          <a:srcRect l="1874"/>
          <a:stretch>
            <a:fillRect/>
          </a:stretch>
        </p:blipFill>
        <p:spPr>
          <a:xfrm>
            <a:off x="285750" y="1571625"/>
            <a:ext cx="8558213" cy="5110163"/>
          </a:xfrm>
        </p:spPr>
      </p:pic>
      <p:sp>
        <p:nvSpPr>
          <p:cNvPr id="32770" name="TextBox 4"/>
          <p:cNvSpPr txBox="1">
            <a:spLocks noChangeArrowheads="1"/>
          </p:cNvSpPr>
          <p:nvPr/>
        </p:nvSpPr>
        <p:spPr bwMode="auto">
          <a:xfrm>
            <a:off x="642938" y="0"/>
            <a:ext cx="800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Количество</a:t>
            </a:r>
            <a:r>
              <a:rPr lang="ru-RU">
                <a:latin typeface="Calibri" pitchFamily="34" charset="0"/>
              </a:rPr>
              <a:t>: 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13 млн. наемных рабочих</a:t>
            </a:r>
            <a:r>
              <a:rPr lang="ru-RU">
                <a:latin typeface="Calibri" pitchFamily="34" charset="0"/>
              </a:rPr>
              <a:t>, из них 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2,8 млн</a:t>
            </a:r>
            <a:r>
              <a:rPr lang="ru-RU">
                <a:latin typeface="Calibri" pitchFamily="34" charset="0"/>
              </a:rPr>
              <a:t>. – потомственные рабочие, остальные – рабочие в первом поколении, как правило, выходцы из деревни. </a:t>
            </a:r>
          </a:p>
          <a:p>
            <a:r>
              <a:rPr lang="ru-RU" b="1">
                <a:latin typeface="Calibri" pitchFamily="34" charset="0"/>
              </a:rPr>
              <a:t>Положение: </a:t>
            </a:r>
            <a:r>
              <a:rPr lang="ru-RU">
                <a:latin typeface="Calibri" pitchFamily="34" charset="0"/>
              </a:rPr>
              <a:t>см в учебнике стр. 8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Социальная структура:</a:t>
            </a:r>
            <a:br>
              <a:rPr lang="ru-RU" dirty="0" smtClean="0"/>
            </a:br>
            <a:r>
              <a:rPr lang="ru-RU" dirty="0" smtClean="0"/>
              <a:t>поместное дворянство</a:t>
            </a:r>
            <a:endParaRPr lang="ru-RU" dirty="0"/>
          </a:p>
        </p:txBody>
      </p:sp>
      <p:pic>
        <p:nvPicPr>
          <p:cNvPr id="33794" name="Picture 2" descr="F:\Image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4248" r="51807" b="76801"/>
          <a:stretch>
            <a:fillRect/>
          </a:stretch>
        </p:blipFill>
        <p:spPr>
          <a:xfrm>
            <a:off x="219075" y="3286125"/>
            <a:ext cx="8924925" cy="3257550"/>
          </a:xfrm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85750" y="1571625"/>
            <a:ext cx="82153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             Дворянство </a:t>
            </a:r>
            <a:r>
              <a:rPr lang="ru-RU">
                <a:latin typeface="Calibri" pitchFamily="34" charset="0"/>
              </a:rPr>
              <a:t>– высшая социальная группа в России, которая постепенно утрачивало многовековую привилегию монопольного владения землёй.</a:t>
            </a:r>
          </a:p>
          <a:p>
            <a:r>
              <a:rPr lang="ru-RU">
                <a:latin typeface="Calibri" pitchFamily="34" charset="0"/>
              </a:rPr>
              <a:t>             В 1905 году более трети крупных поместий принадлежало недворянам.  Лишь 3 % имений представляли собой образцовые хозяйства с применением сельскохозяйственных машин и наемного труда сельскохозяйственных рабочих.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Социальная структура: крестьянство</a:t>
            </a:r>
            <a:endParaRPr lang="ru-RU" dirty="0"/>
          </a:p>
        </p:txBody>
      </p:sp>
      <p:pic>
        <p:nvPicPr>
          <p:cNvPr id="34818" name="Содержимое 3" descr="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929313" y="1571625"/>
            <a:ext cx="3214687" cy="5241925"/>
          </a:xfrm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500063" y="1643063"/>
            <a:ext cx="521493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>
                <a:latin typeface="Calibri" pitchFamily="34" charset="0"/>
              </a:rPr>
              <a:t>Шло имущественное </a:t>
            </a: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расслоение. </a:t>
            </a:r>
            <a:r>
              <a:rPr lang="ru-RU">
                <a:latin typeface="Calibri" pitchFamily="34" charset="0"/>
              </a:rPr>
              <a:t>Появились: </a:t>
            </a: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кулаки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(2-3 %), главным источником богатств которых были эксплуатация наемного труда, торговля и ростовщичество. </a:t>
            </a:r>
          </a:p>
          <a:p>
            <a:pPr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зажиточные крестьяне </a:t>
            </a:r>
            <a:r>
              <a:rPr lang="ru-RU">
                <a:latin typeface="Calibri" pitchFamily="34" charset="0"/>
              </a:rPr>
              <a:t>(более 4 лошадей, столько же коров) – 15%;</a:t>
            </a:r>
          </a:p>
          <a:p>
            <a:pPr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Безлошадники</a:t>
            </a:r>
            <a:r>
              <a:rPr lang="ru-RU">
                <a:latin typeface="Calibri" pitchFamily="34" charset="0"/>
              </a:rPr>
              <a:t>– 25 %;</a:t>
            </a:r>
          </a:p>
          <a:p>
            <a:pPr>
              <a:buFont typeface="Wingdings" pitchFamily="2" charset="2"/>
              <a:buChar char="q"/>
            </a:pPr>
            <a:r>
              <a:rPr lang="ru-RU" b="1">
                <a:solidFill>
                  <a:srgbClr val="C00000"/>
                </a:solidFill>
                <a:latin typeface="Calibri" pitchFamily="34" charset="0"/>
              </a:rPr>
              <a:t>Бедные</a:t>
            </a:r>
            <a:r>
              <a:rPr lang="ru-RU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(отсутствие коровы) – до 10 %.</a:t>
            </a:r>
          </a:p>
          <a:p>
            <a:pPr algn="ctr"/>
            <a:endParaRPr lang="ru-RU" sz="2400" b="1">
              <a:latin typeface="Calibri" pitchFamily="34" charset="0"/>
            </a:endParaRPr>
          </a:p>
          <a:p>
            <a:pPr algn="ctr"/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Проблемы</a:t>
            </a:r>
            <a:r>
              <a:rPr lang="ru-RU" sz="2400" b="1">
                <a:latin typeface="Calibri" pitchFamily="34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Малоземелье;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Плата за освобождение от крепостной зависимости;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Отсутствие прав;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Телесные наказания;</a:t>
            </a:r>
          </a:p>
          <a:p>
            <a:pPr>
              <a:buFont typeface="Wingdings" pitchFamily="2" charset="2"/>
              <a:buChar char="Ø"/>
            </a:pPr>
            <a:r>
              <a:rPr lang="ru-RU">
                <a:latin typeface="Calibri" pitchFamily="34" charset="0"/>
              </a:rPr>
              <a:t>Контроль земских начальников.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Социальная структура: Интеллигенция.</a:t>
            </a:r>
            <a:endParaRPr lang="ru-RU" dirty="0"/>
          </a:p>
        </p:txBody>
      </p:sp>
      <p:sp>
        <p:nvSpPr>
          <p:cNvPr id="35842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ru-RU" sz="3200" smtClean="0"/>
              <a:t>Количество: около </a:t>
            </a:r>
            <a:r>
              <a:rPr lang="ru-RU" sz="3200" smtClean="0">
                <a:solidFill>
                  <a:srgbClr val="C00000"/>
                </a:solidFill>
              </a:rPr>
              <a:t>870 тыс.</a:t>
            </a:r>
          </a:p>
          <a:p>
            <a:r>
              <a:rPr lang="ru-RU" sz="3200" smtClean="0"/>
              <a:t>Умственный труд: ученые, преподаватели, врачи, адвокаты, журналисты, писатели, артисты и др.</a:t>
            </a:r>
          </a:p>
          <a:p>
            <a:r>
              <a:rPr lang="ru-RU" sz="3200" smtClean="0"/>
              <a:t>Играла важную роль в общественной жизни.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smtClean="0"/>
              <a:t>Образ жизни</a:t>
            </a:r>
          </a:p>
        </p:txBody>
      </p:sp>
      <p:sp>
        <p:nvSpPr>
          <p:cNvPr id="36866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ru-RU" smtClean="0"/>
              <a:t>Свыше </a:t>
            </a:r>
            <a:r>
              <a:rPr lang="ru-RU" smtClean="0">
                <a:solidFill>
                  <a:srgbClr val="C00000"/>
                </a:solidFill>
              </a:rPr>
              <a:t>80 %</a:t>
            </a:r>
            <a:r>
              <a:rPr lang="ru-RU" smtClean="0"/>
              <a:t> населения проживало </a:t>
            </a:r>
            <a:r>
              <a:rPr lang="ru-RU" smtClean="0">
                <a:solidFill>
                  <a:srgbClr val="C00000"/>
                </a:solidFill>
              </a:rPr>
              <a:t>в сельской местности.</a:t>
            </a:r>
          </a:p>
          <a:p>
            <a:r>
              <a:rPr lang="ru-RU" smtClean="0"/>
              <a:t>Рост городов (</a:t>
            </a:r>
            <a:r>
              <a:rPr lang="ru-RU" smtClean="0">
                <a:solidFill>
                  <a:srgbClr val="C00000"/>
                </a:solidFill>
              </a:rPr>
              <a:t>урбанизация</a:t>
            </a:r>
            <a:r>
              <a:rPr lang="ru-RU" smtClean="0"/>
              <a:t>)</a:t>
            </a:r>
          </a:p>
          <a:p>
            <a:r>
              <a:rPr lang="ru-RU" smtClean="0"/>
              <a:t>Две столицы: Петербург (более 2 млн.) и Москва (чуть меньше)</a:t>
            </a:r>
          </a:p>
          <a:p>
            <a:r>
              <a:rPr lang="ru-RU" smtClean="0"/>
              <a:t>См учебник стр. 11-12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0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8897"/>
          <a:stretch>
            <a:fillRect/>
          </a:stretch>
        </p:blipFill>
        <p:spPr>
          <a:xfrm>
            <a:off x="571500" y="-12700"/>
            <a:ext cx="7929563" cy="67278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mtClean="0"/>
              <a:t>Городское население России</a:t>
            </a:r>
          </a:p>
        </p:txBody>
      </p:sp>
      <p:pic>
        <p:nvPicPr>
          <p:cNvPr id="38914" name="Содержимое 3" descr="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3332" r="3244" b="2118"/>
          <a:stretch>
            <a:fillRect/>
          </a:stretch>
        </p:blipFill>
        <p:spPr>
          <a:xfrm>
            <a:off x="214313" y="1714500"/>
            <a:ext cx="8675687" cy="4811713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38" name="Содержимое 3" descr="Image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463" y="114300"/>
            <a:ext cx="8926512" cy="6600825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0962" name="Содержимое 3" descr="Image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34938"/>
            <a:ext cx="7858125" cy="65309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1986" name="Содержимое 3" descr="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-25400"/>
            <a:ext cx="8286750" cy="68421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smtClean="0"/>
              <a:t>Территория.</a:t>
            </a:r>
          </a:p>
        </p:txBody>
      </p:sp>
      <p:sp>
        <p:nvSpPr>
          <p:cNvPr id="15362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ru-RU" sz="4000" smtClean="0"/>
              <a:t>Российская империи - </a:t>
            </a:r>
            <a:r>
              <a:rPr lang="ru-RU" sz="4000" smtClean="0">
                <a:solidFill>
                  <a:srgbClr val="C00000"/>
                </a:solidFill>
              </a:rPr>
              <a:t>одна из крупнейших стран мира.</a:t>
            </a:r>
          </a:p>
          <a:p>
            <a:r>
              <a:rPr lang="ru-RU" sz="4000" smtClean="0"/>
              <a:t>Территория – </a:t>
            </a:r>
            <a:r>
              <a:rPr lang="ru-RU" sz="4000" smtClean="0">
                <a:solidFill>
                  <a:srgbClr val="C00000"/>
                </a:solidFill>
              </a:rPr>
              <a:t>более 22 млн. км²  </a:t>
            </a:r>
            <a:r>
              <a:rPr lang="ru-RU" sz="4000" smtClean="0"/>
              <a:t>(почти </a:t>
            </a:r>
            <a:r>
              <a:rPr lang="ru-RU" sz="4000" smtClean="0">
                <a:solidFill>
                  <a:srgbClr val="C00000"/>
                </a:solidFill>
              </a:rPr>
              <a:t>17%</a:t>
            </a:r>
            <a:r>
              <a:rPr lang="ru-RU" sz="4000" smtClean="0"/>
              <a:t> обитаемой суши; </a:t>
            </a:r>
          </a:p>
          <a:p>
            <a:pPr>
              <a:buFont typeface="Wingdings" pitchFamily="2" charset="2"/>
              <a:buNone/>
            </a:pPr>
            <a:r>
              <a:rPr lang="ru-RU" sz="4000" smtClean="0"/>
              <a:t>   </a:t>
            </a:r>
            <a:r>
              <a:rPr lang="en-US" sz="4000" smtClean="0">
                <a:solidFill>
                  <a:srgbClr val="C00000"/>
                </a:solidFill>
              </a:rPr>
              <a:t>II</a:t>
            </a:r>
            <a:r>
              <a:rPr lang="ru-RU" sz="4000" smtClean="0">
                <a:solidFill>
                  <a:srgbClr val="C00000"/>
                </a:solidFill>
              </a:rPr>
              <a:t> место </a:t>
            </a:r>
            <a:r>
              <a:rPr lang="ru-RU" sz="4000" smtClean="0"/>
              <a:t>после Британской империи).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6" name="Содержимое 3" descr="Image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31763"/>
            <a:ext cx="8643937" cy="664368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7410" name="Содержимое 3" descr="Image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48624"/>
          <a:stretch>
            <a:fillRect/>
          </a:stretch>
        </p:blipFill>
        <p:spPr>
          <a:xfrm>
            <a:off x="142875" y="0"/>
            <a:ext cx="8572500" cy="667702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smtClean="0"/>
              <a:t>Население.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Согласно переписи 1897 года – </a:t>
            </a:r>
            <a:r>
              <a:rPr lang="ru-RU" dirty="0" smtClean="0">
                <a:solidFill>
                  <a:srgbClr val="C00000"/>
                </a:solidFill>
              </a:rPr>
              <a:t>128,2 млн. </a:t>
            </a:r>
            <a:r>
              <a:rPr lang="ru-RU" dirty="0" smtClean="0"/>
              <a:t>человек   (</a:t>
            </a:r>
            <a:r>
              <a:rPr lang="en-US" dirty="0" smtClean="0">
                <a:solidFill>
                  <a:srgbClr val="C00000"/>
                </a:solidFill>
              </a:rPr>
              <a:t>III</a:t>
            </a:r>
            <a:r>
              <a:rPr lang="ru-RU" dirty="0" smtClean="0">
                <a:solidFill>
                  <a:srgbClr val="C00000"/>
                </a:solidFill>
              </a:rPr>
              <a:t> место </a:t>
            </a:r>
            <a:r>
              <a:rPr lang="ru-RU" dirty="0" smtClean="0"/>
              <a:t>после Британской империи и Китая)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>
                <a:solidFill>
                  <a:srgbClr val="C00000"/>
                </a:solidFill>
              </a:rPr>
              <a:t>Многонациональная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страна</a:t>
            </a:r>
            <a:r>
              <a:rPr lang="ru-RU" dirty="0" smtClean="0"/>
              <a:t>: более 100 народов и народностей.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>
                <a:solidFill>
                  <a:srgbClr val="C00000"/>
                </a:solidFill>
              </a:rPr>
              <a:t>Поликонфессиональное государство</a:t>
            </a:r>
            <a:r>
              <a:rPr lang="ru-RU" dirty="0" smtClean="0"/>
              <a:t>: 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Православие (Старообрядчество, католицизм и протестантизм);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Ислам;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Буддизм;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Иудаизм;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Язычество.</a:t>
            </a:r>
          </a:p>
          <a:p>
            <a:pPr marL="320040" indent="-32004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Особенности </a:t>
            </a:r>
            <a:br>
              <a:rPr lang="ru-RU" dirty="0" smtClean="0"/>
            </a:br>
            <a:r>
              <a:rPr lang="ru-RU" dirty="0" smtClean="0"/>
              <a:t>российской модернизации</a:t>
            </a: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ru-RU" smtClean="0"/>
              <a:t>Россия вступила на капиталистический путь развития относительно </a:t>
            </a:r>
            <a:r>
              <a:rPr lang="ru-RU" smtClean="0">
                <a:solidFill>
                  <a:srgbClr val="C00000"/>
                </a:solidFill>
              </a:rPr>
              <a:t>поздно</a:t>
            </a:r>
            <a:r>
              <a:rPr lang="ru-RU" smtClean="0"/>
              <a:t>;</a:t>
            </a:r>
          </a:p>
          <a:p>
            <a:r>
              <a:rPr lang="ru-RU" smtClean="0">
                <a:solidFill>
                  <a:srgbClr val="C00000"/>
                </a:solidFill>
              </a:rPr>
              <a:t>2 эшелон </a:t>
            </a:r>
            <a:r>
              <a:rPr lang="ru-RU" smtClean="0"/>
              <a:t>развития капитализма</a:t>
            </a:r>
          </a:p>
          <a:p>
            <a:r>
              <a:rPr lang="ru-RU" smtClean="0"/>
              <a:t>Модернизация носила </a:t>
            </a:r>
            <a:r>
              <a:rPr lang="ru-RU" smtClean="0">
                <a:solidFill>
                  <a:srgbClr val="C00000"/>
                </a:solidFill>
              </a:rPr>
              <a:t>«догоняющий характер»</a:t>
            </a:r>
            <a:r>
              <a:rPr lang="ru-RU" smtClean="0"/>
              <a:t>;</a:t>
            </a:r>
          </a:p>
          <a:p>
            <a:r>
              <a:rPr lang="ru-RU" smtClean="0"/>
              <a:t>Проходила по инициативе и под контролем государства</a:t>
            </a:r>
          </a:p>
          <a:p>
            <a:r>
              <a:rPr lang="ru-RU" smtClean="0"/>
              <a:t>В начале </a:t>
            </a:r>
            <a:r>
              <a:rPr lang="en-US" smtClean="0"/>
              <a:t>XX</a:t>
            </a:r>
            <a:r>
              <a:rPr lang="ru-RU" smtClean="0"/>
              <a:t> века охватила в основном те отрасли экономики, от которых зависело военное и политическое могущество страны.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"/>
            <a:ext cx="8572500" cy="68294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ru-RU" smtClean="0"/>
              <a:t>Политический строй.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1685925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Россия – </a:t>
            </a:r>
            <a:r>
              <a:rPr lang="ru-RU" dirty="0" smtClean="0">
                <a:solidFill>
                  <a:srgbClr val="C00000"/>
                </a:solidFill>
              </a:rPr>
              <a:t>самодержавная монархия</a:t>
            </a:r>
            <a:r>
              <a:rPr lang="ru-RU" dirty="0" smtClean="0"/>
              <a:t>.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ru-RU" dirty="0" smtClean="0"/>
              <a:t>Вся власть (и законодательная, и исполнительная, и судебная) сосредотачивалась в руках императора.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ru-RU" dirty="0"/>
          </a:p>
        </p:txBody>
      </p:sp>
      <p:pic>
        <p:nvPicPr>
          <p:cNvPr id="21507" name="Рисунок 3" descr="5.jpg"/>
          <p:cNvPicPr>
            <a:picLocks noChangeAspect="1"/>
          </p:cNvPicPr>
          <p:nvPr/>
        </p:nvPicPr>
        <p:blipFill>
          <a:blip r:embed="rId2"/>
          <a:srcRect r="2344"/>
          <a:stretch>
            <a:fillRect/>
          </a:stretch>
        </p:blipFill>
        <p:spPr bwMode="auto">
          <a:xfrm>
            <a:off x="0" y="3214688"/>
            <a:ext cx="8929688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263</TotalTime>
  <Words>408</Words>
  <Application>Microsoft Office PowerPoint</Application>
  <PresentationFormat>Экран (4:3)</PresentationFormat>
  <Paragraphs>65</Paragraphs>
  <Slides>29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Calibri</vt:lpstr>
      <vt:lpstr>Arial</vt:lpstr>
      <vt:lpstr>Wingdings</vt:lpstr>
      <vt:lpstr>Wingdings 2</vt:lpstr>
      <vt:lpstr>Tw Cen MT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Обычная</vt:lpstr>
      <vt:lpstr>ГОСУДАРСТВО  И  РОССИЙСКОЕ ОБЩЕСТВО  В КОНЦЕ XIX- НАЧАЛЕ XX ВЕКА.</vt:lpstr>
      <vt:lpstr>Слайд 2</vt:lpstr>
      <vt:lpstr>Территория.</vt:lpstr>
      <vt:lpstr>Слайд 4</vt:lpstr>
      <vt:lpstr>Слайд 5</vt:lpstr>
      <vt:lpstr>Население.</vt:lpstr>
      <vt:lpstr>Особенности  российской модернизации</vt:lpstr>
      <vt:lpstr>Слайд 8</vt:lpstr>
      <vt:lpstr>Политический строй.</vt:lpstr>
      <vt:lpstr>Слайд 10</vt:lpstr>
      <vt:lpstr>Местное управление</vt:lpstr>
      <vt:lpstr>Слайд 12</vt:lpstr>
      <vt:lpstr>Николай II (1894-1917)</vt:lpstr>
      <vt:lpstr>Император с семьей</vt:lpstr>
      <vt:lpstr>               Символика</vt:lpstr>
      <vt:lpstr>Слайд 16</vt:lpstr>
      <vt:lpstr>Социальная структура: буржуазия</vt:lpstr>
      <vt:lpstr>Социальная структура:  меценаты из буржуазии</vt:lpstr>
      <vt:lpstr>Социальная структура: рабочие</vt:lpstr>
      <vt:lpstr>Слайд 20</vt:lpstr>
      <vt:lpstr>Социальная структура: поместное дворянство</vt:lpstr>
      <vt:lpstr>Социальная структура: крестьянство</vt:lpstr>
      <vt:lpstr>Социальная структура: Интеллигенция.</vt:lpstr>
      <vt:lpstr>Образ жизни</vt:lpstr>
      <vt:lpstr>Слайд 25</vt:lpstr>
      <vt:lpstr>Городское население России</vt:lpstr>
      <vt:lpstr>Слайд 27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Государство и российское общество в конце XIX- начале XX века.</dc:title>
  <dc:creator>ШкольныйПК</dc:creator>
  <cp:lastModifiedBy>Admin</cp:lastModifiedBy>
  <cp:revision>27</cp:revision>
  <dcterms:created xsi:type="dcterms:W3CDTF">2009-11-15T06:36:54Z</dcterms:created>
  <dcterms:modified xsi:type="dcterms:W3CDTF">2012-09-01T15:42:06Z</dcterms:modified>
</cp:coreProperties>
</file>