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7" r:id="rId4"/>
    <p:sldId id="264" r:id="rId5"/>
    <p:sldId id="258" r:id="rId6"/>
    <p:sldId id="261" r:id="rId7"/>
    <p:sldId id="262" r:id="rId8"/>
    <p:sldId id="259" r:id="rId9"/>
    <p:sldId id="26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C74A-1D39-4E76-9E9C-4D458CE27C27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6FAF5-7636-4625-ABAF-8684CC8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7ABE-6955-4A23-9152-E4CA84C6B5BF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25E5-4EF0-4C18-8DEF-D98022CB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340769"/>
            <a:ext cx="5398368" cy="225968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Народный ответ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4280520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Кузнецова Олеся Алексеевна, учитель истории  Филиала МБОУ «Ивановская СОШ» Елизарьевская ООШ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15616" y="3284984"/>
            <a:ext cx="1512168" cy="365125"/>
          </a:xfrm>
        </p:spPr>
        <p:txBody>
          <a:bodyPr/>
          <a:lstStyle/>
          <a:p>
            <a:fld id="{27EB2846-BB8A-4FC6-8E52-5A93256E2D9B}" type="datetime1">
              <a:rPr lang="ru-RU" sz="2000" b="1" smtClean="0">
                <a:solidFill>
                  <a:schemeClr val="bg1"/>
                </a:solidFill>
              </a:rPr>
              <a:pPr/>
              <a:t>11.01.2019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76056" y="404664"/>
            <a:ext cx="37444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Восстание  Разина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цели.jpg"/>
          <p:cNvPicPr>
            <a:picLocks noChangeAspect="1"/>
          </p:cNvPicPr>
          <p:nvPr/>
        </p:nvPicPr>
        <p:blipFill>
          <a:blip r:embed="rId3" cstate="print"/>
          <a:srcRect l="52307" t="22279" r="1551" b="36139"/>
          <a:stretch>
            <a:fillRect/>
          </a:stretch>
        </p:blipFill>
        <p:spPr>
          <a:xfrm>
            <a:off x="5220072" y="1556792"/>
            <a:ext cx="3747765" cy="2518029"/>
          </a:xfrm>
          <a:prstGeom prst="rect">
            <a:avLst/>
          </a:prstGeom>
        </p:spPr>
      </p:pic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4" cstate="print"/>
          <a:srcRect r="40550"/>
          <a:stretch>
            <a:fillRect/>
          </a:stretch>
        </p:blipFill>
        <p:spPr>
          <a:xfrm>
            <a:off x="-1" y="332656"/>
            <a:ext cx="5016337" cy="63284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4221088"/>
            <a:ext cx="3168352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ТЕРРИТОРИЯ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Дон, Поволжье, Мордовия, район Казани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805264"/>
            <a:ext cx="316835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Выполните задание 4 на стр.181 учебника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80" y="0"/>
            <a:ext cx="910842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332656"/>
            <a:ext cx="37444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Восстание  Разина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КАЗ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066493" cy="3096344"/>
          </a:xfrm>
          <a:prstGeom prst="rect">
            <a:avLst/>
          </a:prstGeom>
        </p:spPr>
      </p:pic>
      <p:pic>
        <p:nvPicPr>
          <p:cNvPr id="5" name="Рисунок 4" descr="причины поражения.jpg"/>
          <p:cNvPicPr>
            <a:picLocks noChangeAspect="1"/>
          </p:cNvPicPr>
          <p:nvPr/>
        </p:nvPicPr>
        <p:blipFill>
          <a:blip r:embed="rId4" cstate="print"/>
          <a:srcRect l="37311" t="77721" r="5462"/>
          <a:stretch>
            <a:fillRect/>
          </a:stretch>
        </p:blipFill>
        <p:spPr>
          <a:xfrm>
            <a:off x="4283968" y="5157192"/>
            <a:ext cx="4604040" cy="1473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941168"/>
            <a:ext cx="32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 июня 1671 года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казнь Степана Разина на Лобном месте в Москве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итоги.jpg"/>
          <p:cNvPicPr>
            <a:picLocks noChangeAspect="1"/>
          </p:cNvPicPr>
          <p:nvPr/>
        </p:nvPicPr>
        <p:blipFill>
          <a:blip r:embed="rId5" cstate="print"/>
          <a:srcRect l="2761" t="3681" b="7967"/>
          <a:stretch>
            <a:fillRect/>
          </a:stretch>
        </p:blipFill>
        <p:spPr>
          <a:xfrm>
            <a:off x="4499992" y="1484784"/>
            <a:ext cx="446449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51720" y="260648"/>
            <a:ext cx="3744416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Закрепление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484784"/>
            <a:ext cx="1728192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1637-1642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492896"/>
            <a:ext cx="1440160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1662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501008"/>
            <a:ext cx="1728192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1667-1669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509120"/>
            <a:ext cx="1440160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1670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517232"/>
            <a:ext cx="1440160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1671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992" y="1340768"/>
            <a:ext cx="38884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Арест и казнь Степана Разина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2348880"/>
            <a:ext cx="388843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«Азовское осадное сидение» донских казаков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3429000"/>
            <a:ext cx="388843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Начало восстания по предводительством Степана Разина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4509120"/>
            <a:ext cx="388843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Грабительский поход отряда Разина в Персию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5517232"/>
            <a:ext cx="38884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Медный бунт в Москве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>
            <a:stCxn id="4" idx="3"/>
            <a:endCxn id="10" idx="1"/>
          </p:cNvCxnSpPr>
          <p:nvPr/>
        </p:nvCxnSpPr>
        <p:spPr>
          <a:xfrm>
            <a:off x="2483768" y="1808820"/>
            <a:ext cx="2016224" cy="9721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13" idx="1"/>
          </p:cNvCxnSpPr>
          <p:nvPr/>
        </p:nvCxnSpPr>
        <p:spPr>
          <a:xfrm>
            <a:off x="2195736" y="2816932"/>
            <a:ext cx="2304256" cy="3060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  <a:endCxn id="12" idx="1"/>
          </p:cNvCxnSpPr>
          <p:nvPr/>
        </p:nvCxnSpPr>
        <p:spPr>
          <a:xfrm>
            <a:off x="2483768" y="3825044"/>
            <a:ext cx="2016224" cy="11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  <a:endCxn id="11" idx="1"/>
          </p:cNvCxnSpPr>
          <p:nvPr/>
        </p:nvCxnSpPr>
        <p:spPr>
          <a:xfrm flipV="1">
            <a:off x="2195736" y="3897052"/>
            <a:ext cx="23042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  <a:endCxn id="9" idx="1"/>
          </p:cNvCxnSpPr>
          <p:nvPr/>
        </p:nvCxnSpPr>
        <p:spPr>
          <a:xfrm flipV="1">
            <a:off x="2195736" y="1700808"/>
            <a:ext cx="2304256" cy="414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3744416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Закрепление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988840"/>
            <a:ext cx="7272808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Мог ли простой народ в </a:t>
            </a:r>
            <a:r>
              <a:rPr lang="en-US" sz="2800" b="1" dirty="0" smtClean="0"/>
              <a:t>XVII </a:t>
            </a:r>
            <a:r>
              <a:rPr lang="ru-RU" sz="2800" b="1" dirty="0" smtClean="0"/>
              <a:t>веке защитить себя от произвола бояр, дворян, приказных людей мирным, ненасильственным путём?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11560" y="692696"/>
            <a:ext cx="1044624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?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4365104"/>
            <a:ext cx="7272808" cy="2088232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До середины </a:t>
            </a:r>
            <a:r>
              <a:rPr lang="en-US" sz="2800" b="1" dirty="0" smtClean="0"/>
              <a:t>XVII </a:t>
            </a:r>
            <a:r>
              <a:rPr lang="ru-RU" sz="2800" b="1" dirty="0" smtClean="0"/>
              <a:t>века сохранял возможность мирного протеста бегством на окраины страны, с завершением оформления крепостного права главной формой борьбы стал бунт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340768"/>
            <a:ext cx="7056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Домашнее задание: </a:t>
            </a:r>
          </a:p>
          <a:p>
            <a:endParaRPr lang="ru-RU" sz="2800" b="1" dirty="0" smtClean="0"/>
          </a:p>
          <a:p>
            <a:r>
              <a:rPr lang="ru-RU" sz="2800" dirty="0" smtClean="0"/>
              <a:t>Выучить параграф </a:t>
            </a:r>
            <a:r>
              <a:rPr lang="ru-RU" sz="2800" dirty="0" smtClean="0"/>
              <a:t>23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7030A0"/>
                </a:solidFill>
              </a:rPr>
              <a:t>Выполнить контурную карту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Подготовить проект на любую тему стр.183</a:t>
            </a:r>
          </a:p>
          <a:p>
            <a:r>
              <a:rPr lang="ru-RU" sz="2800" dirty="0" smtClean="0">
                <a:solidFill>
                  <a:srgbClr val="008E40"/>
                </a:solidFill>
              </a:rPr>
              <a:t>«3» - сообщение</a:t>
            </a:r>
            <a:r>
              <a:rPr lang="ru-RU" sz="2800" dirty="0" smtClean="0">
                <a:solidFill>
                  <a:srgbClr val="008E40"/>
                </a:solidFill>
              </a:rPr>
              <a:t> в тетради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«4» – доклад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«5» + презентация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25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556792"/>
            <a:ext cx="70567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«Пишет вам Степан  Тимофеевич всей черни.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Хто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хочет Богу да государю послужить, да великому войску, да и Степану Тимофеевичу, и я выслал казаков, и вам бы заодно изменников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вывадить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и мирских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кравапивцев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вывадить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…»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«Прелестная грамота Степана Разина»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42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83568" y="5877272"/>
            <a:ext cx="8064896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5877272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620688"/>
            <a:ext cx="3240360" cy="18722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Основные понятия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казаки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620688"/>
            <a:ext cx="3744416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Исторические личности 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Степан Разин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2924944"/>
            <a:ext cx="7272808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Мог ли простой народ в </a:t>
            </a:r>
            <a:r>
              <a:rPr lang="en-US" sz="2800" b="1" dirty="0" smtClean="0"/>
              <a:t>XVII </a:t>
            </a:r>
            <a:r>
              <a:rPr lang="ru-RU" sz="2800" b="1" dirty="0" smtClean="0"/>
              <a:t>веке защитить себя от произвола бояр, дворян, приказных людей мирным, ненасильственным путём?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79512" y="2564904"/>
            <a:ext cx="1044624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?</a:t>
            </a:r>
            <a:endParaRPr lang="ru-RU" sz="6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03648" y="5805264"/>
            <a:ext cx="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1" idx="2"/>
          </p:cNvCxnSpPr>
          <p:nvPr/>
        </p:nvCxnSpPr>
        <p:spPr>
          <a:xfrm>
            <a:off x="8020364" y="5773326"/>
            <a:ext cx="8020" cy="68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15816" y="5805264"/>
            <a:ext cx="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44208" y="5805264"/>
            <a:ext cx="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5805264"/>
            <a:ext cx="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84" y="5373216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1637-1642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5373216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1667-1669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537321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1662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537321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1670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68344" y="537321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1671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556792"/>
            <a:ext cx="42484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План урока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Терпеть или бороться?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Медный бунт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Войско Донское в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XVII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веке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Восстание Разина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404664"/>
            <a:ext cx="547260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Бороться или бояться?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60848"/>
            <a:ext cx="6984775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Начало века –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Смута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Середина века –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восстания в городах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(Соляной бунт, Хлебный бунт)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Вторая половина –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выступления казаков и крестьян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412776"/>
            <a:ext cx="7128792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Почему  </a:t>
            </a:r>
            <a:r>
              <a:rPr lang="en-US" sz="3200" b="1" dirty="0" smtClean="0">
                <a:solidFill>
                  <a:schemeClr val="bg1"/>
                </a:solidFill>
              </a:rPr>
              <a:t>XVII</a:t>
            </a:r>
            <a:r>
              <a:rPr lang="ru-RU" sz="3200" b="1" dirty="0" smtClean="0">
                <a:solidFill>
                  <a:schemeClr val="bg1"/>
                </a:solidFill>
              </a:rPr>
              <a:t>век  - «</a:t>
            </a:r>
            <a:r>
              <a:rPr lang="ru-RU" sz="3200" b="1" dirty="0" err="1" smtClean="0">
                <a:solidFill>
                  <a:schemeClr val="bg1"/>
                </a:solidFill>
              </a:rPr>
              <a:t>Бунташный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век</a:t>
            </a:r>
            <a:r>
              <a:rPr lang="ru-RU" sz="3200" b="1" dirty="0" smtClean="0">
                <a:solidFill>
                  <a:schemeClr val="bg1"/>
                </a:solidFill>
              </a:rPr>
              <a:t>»?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581128"/>
            <a:ext cx="5400600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Формы протеста: </a:t>
            </a:r>
            <a:r>
              <a:rPr lang="ru-RU" sz="2800" b="1" dirty="0" smtClean="0">
                <a:solidFill>
                  <a:srgbClr val="C00000"/>
                </a:solidFill>
              </a:rPr>
              <a:t>восстания, народные бунты, бегство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04248" y="4653136"/>
            <a:ext cx="1872208" cy="936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1649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21288"/>
            <a:ext cx="7416824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Рост протестных выступлений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789"/>
            <a:ext cx="9144000" cy="688478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4536504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Медный бунт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мед бунт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3053" r="64261" b="4710"/>
          <a:stretch>
            <a:fillRect/>
          </a:stretch>
        </p:blipFill>
        <p:spPr>
          <a:xfrm>
            <a:off x="5292080" y="1268760"/>
            <a:ext cx="3672408" cy="5353422"/>
          </a:xfrm>
        </p:spPr>
      </p:pic>
      <p:sp>
        <p:nvSpPr>
          <p:cNvPr id="10" name="Овал 9"/>
          <p:cNvSpPr/>
          <p:nvPr/>
        </p:nvSpPr>
        <p:spPr>
          <a:xfrm>
            <a:off x="5868144" y="332656"/>
            <a:ext cx="2304256" cy="7920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1662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556792"/>
            <a:ext cx="4608512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Причины : </a:t>
            </a:r>
          </a:p>
          <a:p>
            <a:r>
              <a:rPr lang="ru-RU" sz="2000" dirty="0" smtClean="0"/>
              <a:t>1. Денежная реформа</a:t>
            </a:r>
          </a:p>
          <a:p>
            <a:r>
              <a:rPr lang="ru-RU" sz="2000" dirty="0" smtClean="0"/>
              <a:t>2. Выпуск медных денег</a:t>
            </a:r>
          </a:p>
          <a:p>
            <a:r>
              <a:rPr lang="ru-RU" sz="2000" dirty="0" smtClean="0"/>
              <a:t>3. Правительство выплачивало жалованье медными деньгами, а налоги собирало серебряными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Участники: </a:t>
            </a:r>
            <a:r>
              <a:rPr lang="ru-RU" sz="2000" dirty="0" smtClean="0"/>
              <a:t>посадские люди и горожане, часть стрельцов, солдат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Повод: </a:t>
            </a:r>
            <a:r>
              <a:rPr lang="ru-RU" sz="2000" dirty="0" smtClean="0"/>
              <a:t>слухи о новом налоге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Итоги: </a:t>
            </a:r>
          </a:p>
          <a:p>
            <a:r>
              <a:rPr lang="ru-RU" sz="2000" dirty="0" smtClean="0"/>
              <a:t>1. Избиение безоружных людей</a:t>
            </a:r>
          </a:p>
          <a:p>
            <a:r>
              <a:rPr lang="ru-RU" sz="2000" dirty="0" smtClean="0"/>
              <a:t>2. Отмена медных денег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7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5" descr="памят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115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404664"/>
            <a:ext cx="5472608" cy="86409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Войско Донское в </a:t>
            </a:r>
            <a:r>
              <a:rPr lang="en-US" sz="3200" b="1" dirty="0" smtClean="0">
                <a:solidFill>
                  <a:schemeClr val="bg1"/>
                </a:solidFill>
              </a:rPr>
              <a:t>XVII </a:t>
            </a:r>
            <a:r>
              <a:rPr lang="ru-RU" sz="3200" b="1" dirty="0" smtClean="0">
                <a:solidFill>
                  <a:schemeClr val="bg1"/>
                </a:solidFill>
              </a:rPr>
              <a:t>веке</a:t>
            </a:r>
          </a:p>
        </p:txBody>
      </p:sp>
      <p:pic>
        <p:nvPicPr>
          <p:cNvPr id="4" name="Рисунок 3" descr="степан раз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522421" cy="368191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83968" y="1628800"/>
            <a:ext cx="4104456" cy="9361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Руководитель – </a:t>
            </a:r>
            <a:r>
              <a:rPr lang="ru-RU" sz="2400" b="1" dirty="0" smtClean="0">
                <a:solidFill>
                  <a:srgbClr val="C00000"/>
                </a:solidFill>
              </a:rPr>
              <a:t>Степан Разин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924944"/>
            <a:ext cx="4032448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Участники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казаки, крестьяне, горожане, мелкий служилый люд, народы Поволжья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229200"/>
            <a:ext cx="1728192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казаки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093296"/>
            <a:ext cx="194421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голутвенные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093296"/>
            <a:ext cx="1872208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зажиточные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7" idx="2"/>
            <a:endCxn id="9" idx="0"/>
          </p:cNvCxnSpPr>
          <p:nvPr/>
        </p:nvCxnSpPr>
        <p:spPr>
          <a:xfrm flipH="1">
            <a:off x="1187624" y="566124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8" idx="0"/>
          </p:cNvCxnSpPr>
          <p:nvPr/>
        </p:nvCxnSpPr>
        <p:spPr>
          <a:xfrm>
            <a:off x="2195736" y="5661248"/>
            <a:ext cx="11161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499992" y="4581128"/>
            <a:ext cx="4104456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1637г. </a:t>
            </a:r>
            <a:r>
              <a:rPr lang="ru-RU" sz="2400" b="1" dirty="0" smtClean="0">
                <a:solidFill>
                  <a:srgbClr val="7030A0"/>
                </a:solidFill>
              </a:rPr>
              <a:t>– осада и взятие Азова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1667-1669гг. </a:t>
            </a:r>
            <a:r>
              <a:rPr lang="ru-RU" sz="2400" b="1" dirty="0" smtClean="0">
                <a:solidFill>
                  <a:srgbClr val="7030A0"/>
                </a:solidFill>
              </a:rPr>
              <a:t>– «поход за зипунами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404664"/>
            <a:ext cx="547260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Восстание  Разина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причины.jpg"/>
          <p:cNvPicPr>
            <a:picLocks noChangeAspect="1"/>
          </p:cNvPicPr>
          <p:nvPr/>
        </p:nvPicPr>
        <p:blipFill>
          <a:blip r:embed="rId3" cstate="print"/>
          <a:srcRect l="5113" t="21650" r="8263" b="10101"/>
          <a:stretch>
            <a:fillRect/>
          </a:stretch>
        </p:blipFill>
        <p:spPr>
          <a:xfrm>
            <a:off x="395536" y="2636912"/>
            <a:ext cx="5256584" cy="34563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1484784"/>
            <a:ext cx="6336704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1670-1671 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восстание Степана Разина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казаки.jpg"/>
          <p:cNvPicPr>
            <a:picLocks noChangeAspect="1"/>
          </p:cNvPicPr>
          <p:nvPr/>
        </p:nvPicPr>
        <p:blipFill>
          <a:blip r:embed="rId4" cstate="print"/>
          <a:srcRect l="4161" t="4474" r="4322" b="9021"/>
          <a:stretch>
            <a:fillRect/>
          </a:stretch>
        </p:blipFill>
        <p:spPr>
          <a:xfrm>
            <a:off x="5796136" y="2276872"/>
            <a:ext cx="31683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410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Народный ответ</vt:lpstr>
      <vt:lpstr>Слайд 2</vt:lpstr>
      <vt:lpstr>Слайд 3</vt:lpstr>
      <vt:lpstr>Слайд 4</vt:lpstr>
      <vt:lpstr>Слайд 5</vt:lpstr>
      <vt:lpstr>Медный бунт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55</cp:revision>
  <dcterms:created xsi:type="dcterms:W3CDTF">2019-01-09T09:30:29Z</dcterms:created>
  <dcterms:modified xsi:type="dcterms:W3CDTF">2019-01-11T18:00:00Z</dcterms:modified>
</cp:coreProperties>
</file>