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8" r:id="rId4"/>
    <p:sldId id="260" r:id="rId5"/>
    <p:sldId id="259" r:id="rId6"/>
    <p:sldId id="263" r:id="rId7"/>
    <p:sldId id="264" r:id="rId8"/>
    <p:sldId id="267" r:id="rId9"/>
    <p:sldId id="266" r:id="rId10"/>
    <p:sldId id="268" r:id="rId11"/>
    <p:sldId id="269" r:id="rId12"/>
    <p:sldId id="265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18660-92F2-424C-8D47-3A178501A0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021288"/>
            <a:ext cx="8731696" cy="720080"/>
          </a:xfrm>
        </p:spPr>
        <p:txBody>
          <a:bodyPr>
            <a:noAutofit/>
          </a:bodyPr>
          <a:lstStyle/>
          <a:p>
            <a:pPr algn="ctr"/>
            <a:endParaRPr lang="ru-RU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48680"/>
            <a:ext cx="8856984" cy="9144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</a:rPr>
              <a:t>Кризис власти на рубеже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</a:rPr>
              <a:t>16-17веков</a:t>
            </a:r>
            <a:endParaRPr lang="ru-RU" sz="4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8" descr="царь ф 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3697287" cy="4484911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  <p:pic>
        <p:nvPicPr>
          <p:cNvPr id="5" name="Picture 4" descr="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412776"/>
            <a:ext cx="3629025" cy="4536504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88640"/>
            <a:ext cx="9144000" cy="108012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 № 2 </a:t>
            </a:r>
            <a:br>
              <a:rPr kumimoji="0" lang="ru-RU" sz="24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Заполнить таблицу «Положительное и отрицательное</a:t>
            </a:r>
            <a:r>
              <a:rPr kumimoji="0" lang="ru-RU" sz="2400" b="1" i="0" u="none" strike="noStrike" kern="1200" cap="none" spc="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правлении Бориса Годунова</a:t>
            </a:r>
            <a:r>
              <a:rPr kumimoji="0" lang="ru-RU" sz="24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 (стр. 80-81)</a:t>
            </a:r>
            <a:endParaRPr kumimoji="0" lang="ru-RU" sz="24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412773"/>
          <a:ext cx="9144000" cy="544522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422098"/>
                <a:gridCol w="4721902"/>
              </a:tblGrid>
              <a:tr h="59741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8612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1. Связь с Европой;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Arial" pitchFamily="34" charset="0"/>
                          <a:cs typeface="Arial" pitchFamily="34" charset="0"/>
                        </a:rPr>
                        <a:t>1. Недовольство части аристократии его правлением</a:t>
                      </a:r>
                      <a:endParaRPr lang="ru-RU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389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2.________?_________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2.______?____________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389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3.________?_________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3.______?____________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389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4.________?_________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4.______?____________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88640"/>
            <a:ext cx="9144000" cy="93610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«Положительное и отрицательное</a:t>
            </a:r>
            <a:r>
              <a:rPr kumimoji="0" lang="ru-RU" sz="2400" b="1" i="0" u="none" strike="noStrike" kern="1200" cap="none" spc="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правлении Бориса Годунова</a:t>
            </a:r>
            <a:r>
              <a:rPr kumimoji="0" lang="ru-RU" sz="24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 (стр. 80-81)</a:t>
            </a:r>
            <a:endParaRPr kumimoji="0" lang="ru-RU" sz="24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052737"/>
          <a:ext cx="9144000" cy="580526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67944"/>
                <a:gridCol w="5076056"/>
              </a:tblGrid>
              <a:tr h="63691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47777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1. связь с Европой;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latin typeface="Arial" pitchFamily="34" charset="0"/>
                          <a:cs typeface="Arial" pitchFamily="34" charset="0"/>
                        </a:rPr>
                        <a:t>1. недовольство части аристократии его правлением</a:t>
                      </a:r>
                      <a:endParaRPr lang="ru-RU" sz="2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3019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2. расширение торговли;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2. напряжённость в стране;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3019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3. обучение детей за границей;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3. с 1601г. неурожаи и голод;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3019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4. образование царя.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4. болезни Б.Годунова.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31696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Рефлексия</a:t>
            </a:r>
            <a:endParaRPr lang="ru-RU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856984" cy="54006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Arial Black" pitchFamily="34" charset="0"/>
              </a:rPr>
              <a:t>1589 год - …….</a:t>
            </a:r>
          </a:p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1591 год - …….</a:t>
            </a:r>
          </a:p>
          <a:p>
            <a:pPr algn="ctr"/>
            <a:r>
              <a:rPr lang="ru-RU" sz="5400" b="1" dirty="0" smtClean="0">
                <a:solidFill>
                  <a:srgbClr val="0070C0"/>
                </a:solidFill>
                <a:latin typeface="Arial Black" pitchFamily="34" charset="0"/>
              </a:rPr>
              <a:t>1597 год - …….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 Black" pitchFamily="34" charset="0"/>
              </a:rPr>
              <a:t>1598 год - …….</a:t>
            </a:r>
          </a:p>
          <a:p>
            <a:pPr algn="ctr"/>
            <a:endParaRPr lang="ru-RU" sz="4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731696" cy="72008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Домашнее задание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856984" cy="295232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</a:rPr>
              <a:t>Параграф 11, вопросы устно</a:t>
            </a:r>
          </a:p>
          <a:p>
            <a:pPr algn="ctr">
              <a:buFontTx/>
              <a:buChar char="-"/>
            </a:pPr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</a:rPr>
              <a:t>письменно </a:t>
            </a:r>
            <a:r>
              <a:rPr lang="ru-RU" sz="4000" b="1" u="sng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стр. 83 </a:t>
            </a:r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</a:rPr>
              <a:t>мнение историка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 Black" pitchFamily="34" charset="0"/>
              </a:rPr>
              <a:t>«О царевиче Дмитрии».</a:t>
            </a:r>
          </a:p>
          <a:p>
            <a:pPr algn="ctr"/>
            <a:endParaRPr lang="ru-RU" sz="4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2205038"/>
            <a:ext cx="5219700" cy="2601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После смерти Ивана Грозного (1584) царем стал его сын Фёдор.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563585" y="5805488"/>
            <a:ext cx="3081293" cy="369332"/>
          </a:xfrm>
          <a:prstGeom prst="rect">
            <a:avLst/>
          </a:prstGeom>
          <a:solidFill>
            <a:srgbClr val="FFCCFF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alt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Царь Федор Иванович</a:t>
            </a:r>
          </a:p>
        </p:txBody>
      </p:sp>
      <p:pic>
        <p:nvPicPr>
          <p:cNvPr id="4101" name="Picture 8" descr="царь ф 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8" y="857250"/>
            <a:ext cx="3697287" cy="4824413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908720"/>
            <a:ext cx="8928992" cy="583264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неудачи в Ливонской войне и опричнина Ивана Грозного;</a:t>
            </a:r>
            <a:b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</a:t>
            </a:r>
            <a:r>
              <a:rPr lang="ru-RU" sz="2800" b="1" cap="none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запустенение</a:t>
            </a:r>
            <a: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 деревнях и сельском хозяйстве;</a:t>
            </a:r>
            <a:b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высокие налоги;</a:t>
            </a:r>
            <a:b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упадок торговли и ремесла в городах;</a:t>
            </a:r>
            <a:b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побеги крестьян от землевладельцев;</a:t>
            </a:r>
            <a:b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запрет Юрьева дня.</a:t>
            </a:r>
            <a:r>
              <a:rPr lang="ru-RU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856984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</a:rPr>
              <a:t>Трудности в стране конец 16 века</a:t>
            </a:r>
            <a:endParaRPr lang="ru-RU" sz="32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805264"/>
            <a:ext cx="8856984" cy="9144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</a:rPr>
              <a:t>1584-1598гг</a:t>
            </a:r>
            <a:endParaRPr lang="ru-RU" sz="4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074" name="AutoShape 2" descr="Tsarskiy titulyarnik feodor iv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Tsarskiy titulyarnik feodor iv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сын ивана iv грозног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6632"/>
            <a:ext cx="5048250" cy="58754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949280"/>
            <a:ext cx="8731696" cy="64807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1598-1605гг.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32656"/>
            <a:ext cx="8856984" cy="79208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</a:rPr>
              <a:t>Боярин Борис Годунов</a:t>
            </a:r>
            <a:endParaRPr lang="ru-RU" sz="4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098" name="Picture 2" descr="Фото Бориса Годун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052736"/>
            <a:ext cx="3816424" cy="48245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Задание № 1 </a:t>
            </a:r>
            <a:br>
              <a:rPr lang="ru-RU" sz="2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Заполнить таблицу «Достижения при Фёдоре Ивановиче. (стр. 78-79)</a:t>
            </a:r>
            <a:endParaRPr lang="ru-RU" sz="2400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5" y="1412774"/>
          <a:ext cx="8856984" cy="53811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76063"/>
                <a:gridCol w="2088232"/>
                <a:gridCol w="6192689"/>
              </a:tblGrid>
              <a:tr h="64807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Дата,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критерии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События, определения, личности.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…… г.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Заповедные лета дополнены урочными летами( в течении 5 лет розыск и возвращение беглых крестьян помещикам)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1589г.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Иов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Возврат земель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Покорение Сибири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«Достижения при Фёдоре Ивановиче. (стр. 78-79)</a:t>
            </a:r>
            <a:endParaRPr lang="ru-RU" sz="2400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5" y="692697"/>
          <a:ext cx="8856984" cy="598353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76063"/>
                <a:gridCol w="2088232"/>
                <a:gridCol w="6192689"/>
              </a:tblGrid>
              <a:tr h="93554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Дата,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критерии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События, определения, личности.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95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1597г.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Заповедные лета дополнены урочными летами( в течении 5 лет розыск и возвращение беглых крестьян помещикам)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95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1589г.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Учреждение патриаршества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95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Иов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Первый патриарх Московский и всея Руси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95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Возврат земель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Ивангород, Смоленск, Ям, Копорье, </a:t>
                      </a:r>
                      <a:r>
                        <a:rPr lang="ru-RU" sz="2000" b="1" dirty="0" err="1" smtClean="0">
                          <a:latin typeface="Arial" pitchFamily="34" charset="0"/>
                          <a:cs typeface="Arial" pitchFamily="34" charset="0"/>
                        </a:rPr>
                        <a:t>Корелы</a:t>
                      </a: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95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Покорение Сибири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Сибирское ханство</a:t>
                      </a:r>
                      <a:r>
                        <a:rPr lang="ru-RU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вошло в состав России.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76200"/>
            <a:ext cx="7620000" cy="609600"/>
          </a:xfrm>
          <a:gradFill rotWithShape="0">
            <a:gsLst>
              <a:gs pos="0">
                <a:srgbClr val="6699FF"/>
              </a:gs>
              <a:gs pos="50000">
                <a:srgbClr val="000000"/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 smtClean="0">
                <a:solidFill>
                  <a:srgbClr val="FFFFFF"/>
                </a:solidFill>
              </a:rPr>
              <a:t>4. </a:t>
            </a:r>
            <a:r>
              <a:rPr lang="ru-RU" altLang="ru-RU" sz="3200" b="1" i="1" smtClean="0">
                <a:solidFill>
                  <a:srgbClr val="FFFFFF"/>
                </a:solidFill>
              </a:rPr>
              <a:t>Пресечение династии Рюриковичей.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981075"/>
            <a:ext cx="7885112" cy="5472113"/>
          </a:xfrm>
        </p:spPr>
        <p:txBody>
          <a:bodyPr rtlCol="0">
            <a:normAutofit/>
          </a:bodyPr>
          <a:lstStyle/>
          <a:p>
            <a:pPr marL="533400" indent="-53340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1591 – смерть младшего сына Ивана Грозного царевича</a:t>
            </a:r>
            <a:r>
              <a:rPr lang="ru-RU" altLang="ru-RU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Дмитрия </a:t>
            </a:r>
          </a:p>
          <a:p>
            <a:pPr marL="533400" indent="-53340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(неофициальная версия – его приказал убить Годунов).</a:t>
            </a:r>
          </a:p>
          <a:p>
            <a:pPr marL="533400" indent="-53340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altLang="ru-RU" sz="40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33400" indent="-53340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1598 – смерть царя Федора.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8856984" cy="79208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</a:rPr>
              <a:t>27 февраля 1598года</a:t>
            </a:r>
            <a:endParaRPr lang="ru-RU" sz="4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4578" name="Picture 2" descr="http://slavyanskaya-kultura.ru/images/Zemskiy_sob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8640960" cy="55446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335</Words>
  <Application>Microsoft Office PowerPoint</Application>
  <PresentationFormat>Экран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1. неудачи в Ливонской войне и опричнина Ивана Грозного;  2. запустенение в деревнях и сельском хозяйстве;  3. высокие налоги;  4. упадок торговли и ремесла в городах;  5. побеги крестьян от землевладельцев;  6. запрет Юрьева дня. </vt:lpstr>
      <vt:lpstr>Слайд 4</vt:lpstr>
      <vt:lpstr>1598-1605гг.</vt:lpstr>
      <vt:lpstr>Задание № 1  Заполнить таблицу «Достижения при Фёдоре Ивановиче. (стр. 78-79)</vt:lpstr>
      <vt:lpstr>«Достижения при Фёдоре Ивановиче. (стр. 78-79)</vt:lpstr>
      <vt:lpstr>4. Пресечение династии Рюриковичей.</vt:lpstr>
      <vt:lpstr>Слайд 9</vt:lpstr>
      <vt:lpstr>Слайд 10</vt:lpstr>
      <vt:lpstr>Слайд 11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Маоу СОШ № 2 г. Калининграда, 7«абвг», параграф 11, стр. 76, учитель истории и обществознания Занин М.А</dc:title>
  <cp:lastModifiedBy>HP</cp:lastModifiedBy>
  <cp:revision>9</cp:revision>
  <dcterms:modified xsi:type="dcterms:W3CDTF">2019-02-03T08:45:44Z</dcterms:modified>
</cp:coreProperties>
</file>