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61" r:id="rId3"/>
    <p:sldId id="258" r:id="rId4"/>
    <p:sldId id="260" r:id="rId5"/>
    <p:sldId id="259" r:id="rId6"/>
    <p:sldId id="263" r:id="rId7"/>
    <p:sldId id="264" r:id="rId8"/>
    <p:sldId id="267" r:id="rId9"/>
    <p:sldId id="266" r:id="rId10"/>
    <p:sldId id="268" r:id="rId11"/>
    <p:sldId id="269" r:id="rId12"/>
    <p:sldId id="265" r:id="rId13"/>
    <p:sldId id="270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7AC3CCA-C797-4891-BE02-D94E43425B78}" styleName="Средний стиль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3" d="100"/>
          <a:sy n="53" d="100"/>
        </p:scale>
        <p:origin x="-96" y="-25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03.02.2019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lipArtAndTx">
  <p:cSld name="Заголовок, картинка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Картинка 2"/>
          <p:cNvSpPr>
            <a:spLocks noGrp="1"/>
          </p:cNvSpPr>
          <p:nvPr>
            <p:ph type="clipArt" sz="half" idx="1"/>
          </p:nvPr>
        </p:nvSpPr>
        <p:spPr>
          <a:xfrm>
            <a:off x="685800" y="1981200"/>
            <a:ext cx="3810000" cy="4114800"/>
          </a:xfrm>
        </p:spPr>
        <p:txBody>
          <a:bodyPr rtlCol="0">
            <a:normAutofit/>
          </a:bodyPr>
          <a:lstStyle/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218660-92F2-424C-8D47-3A178501A042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03.02.2019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03.02.2019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03.02.2019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03.02.2019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03.02.2019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03.02.2019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03.02.2019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96" r:id="rId12"/>
  </p:sldLayoutIdLst>
  <p:transition/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51520" y="6021288"/>
            <a:ext cx="8731696" cy="720080"/>
          </a:xfrm>
        </p:spPr>
        <p:txBody>
          <a:bodyPr>
            <a:noAutofit/>
          </a:bodyPr>
          <a:lstStyle/>
          <a:p>
            <a:pPr algn="ctr"/>
            <a:endParaRPr lang="ru-RU" sz="2000" b="1" dirty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7504" y="548680"/>
            <a:ext cx="8856984" cy="914400"/>
          </a:xfrm>
        </p:spPr>
        <p:txBody>
          <a:bodyPr>
            <a:noAutofit/>
          </a:bodyPr>
          <a:lstStyle/>
          <a:p>
            <a:pPr algn="ctr"/>
            <a:r>
              <a:rPr lang="ru-RU" sz="4000" b="1" dirty="0" smtClean="0">
                <a:solidFill>
                  <a:srgbClr val="002060"/>
                </a:solidFill>
                <a:latin typeface="Arial Black" pitchFamily="34" charset="0"/>
              </a:rPr>
              <a:t>Кризис власти на рубеже </a:t>
            </a:r>
          </a:p>
          <a:p>
            <a:pPr algn="ctr"/>
            <a:r>
              <a:rPr lang="ru-RU" sz="4000" b="1" dirty="0" smtClean="0">
                <a:solidFill>
                  <a:srgbClr val="002060"/>
                </a:solidFill>
                <a:latin typeface="Arial Black" pitchFamily="34" charset="0"/>
              </a:rPr>
              <a:t>16-17веков</a:t>
            </a:r>
            <a:endParaRPr lang="ru-RU" sz="4000" b="1" dirty="0">
              <a:solidFill>
                <a:srgbClr val="002060"/>
              </a:solidFill>
              <a:latin typeface="Arial Black" pitchFamily="34" charset="0"/>
            </a:endParaRPr>
          </a:p>
        </p:txBody>
      </p:sp>
      <p:pic>
        <p:nvPicPr>
          <p:cNvPr id="4" name="Picture 8" descr="царь ф и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1412776"/>
            <a:ext cx="3697287" cy="4484911"/>
          </a:xfrm>
          <a:prstGeom prst="rect">
            <a:avLst/>
          </a:prstGeom>
          <a:noFill/>
          <a:ln w="76200">
            <a:solidFill>
              <a:srgbClr val="660033"/>
            </a:solidFill>
            <a:miter lim="800000"/>
            <a:headEnd/>
            <a:tailEnd/>
          </a:ln>
        </p:spPr>
      </p:pic>
      <p:pic>
        <p:nvPicPr>
          <p:cNvPr id="5" name="Picture 4" descr="0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32040" y="1412776"/>
            <a:ext cx="3629025" cy="4536504"/>
          </a:xfrm>
          <a:prstGeom prst="rect">
            <a:avLst/>
          </a:prstGeom>
          <a:noFill/>
          <a:ln w="76200">
            <a:solidFill>
              <a:srgbClr val="660033"/>
            </a:solidFill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0" y="188640"/>
            <a:ext cx="9144000" cy="1080120"/>
          </a:xfrm>
          <a:prstGeom prst="rect">
            <a:avLst/>
          </a:prstGeom>
        </p:spPr>
        <p:txBody>
          <a:bodyPr vert="horz" anchor="t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1" i="0" u="none" strike="noStrike" kern="1200" cap="none" spc="0" normalizeH="0" baseline="0" noProof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Задание № 2 </a:t>
            </a:r>
            <a:br>
              <a:rPr kumimoji="0" lang="ru-RU" sz="2400" b="1" i="0" u="none" strike="noStrike" kern="1200" cap="none" spc="0" normalizeH="0" baseline="0" noProof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uLnTx/>
                <a:uFillTx/>
                <a:latin typeface="Arial" pitchFamily="34" charset="0"/>
                <a:ea typeface="+mj-ea"/>
                <a:cs typeface="Arial" pitchFamily="34" charset="0"/>
              </a:rPr>
            </a:br>
            <a:r>
              <a:rPr kumimoji="0" lang="ru-RU" sz="2400" b="1" i="0" u="none" strike="noStrike" kern="1200" cap="none" spc="0" normalizeH="0" baseline="0" noProof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Заполнить таблицу «Положительное и отрицательное</a:t>
            </a:r>
            <a:r>
              <a:rPr kumimoji="0" lang="ru-RU" sz="2400" b="1" i="0" u="none" strike="noStrike" kern="1200" cap="none" spc="0" normalizeH="0" noProof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в правлении Бориса Годунова</a:t>
            </a:r>
            <a:r>
              <a:rPr kumimoji="0" lang="ru-RU" sz="2400" b="1" i="0" u="none" strike="noStrike" kern="1200" cap="none" spc="0" normalizeH="0" baseline="0" noProof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. (стр. 80-81)</a:t>
            </a:r>
            <a:endParaRPr kumimoji="0" lang="ru-RU" sz="2400" b="1" i="0" u="none" strike="noStrike" kern="1200" cap="none" spc="0" normalizeH="0" baseline="0" noProof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chemeClr val="tx1">
                  <a:lumMod val="95000"/>
                  <a:lumOff val="5000"/>
                </a:schemeClr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0" y="1412773"/>
          <a:ext cx="9144000" cy="5445226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4422098"/>
                <a:gridCol w="4721902"/>
              </a:tblGrid>
              <a:tr h="597416">
                <a:tc>
                  <a:txBody>
                    <a:bodyPr/>
                    <a:lstStyle/>
                    <a:p>
                      <a:pPr algn="ctr"/>
                      <a:r>
                        <a:rPr lang="ru-RU" sz="320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+</a:t>
                      </a:r>
                      <a:endParaRPr lang="ru-RU" sz="320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-</a:t>
                      </a:r>
                      <a:endParaRPr lang="ru-RU" sz="32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1386125"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latin typeface="Arial" pitchFamily="34" charset="0"/>
                          <a:cs typeface="Arial" pitchFamily="34" charset="0"/>
                        </a:rPr>
                        <a:t>1. Связь с Европой;</a:t>
                      </a:r>
                      <a:endParaRPr lang="ru-RU" sz="2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600" dirty="0" smtClean="0">
                          <a:latin typeface="Arial" pitchFamily="34" charset="0"/>
                          <a:cs typeface="Arial" pitchFamily="34" charset="0"/>
                        </a:rPr>
                        <a:t>1. Недовольство части аристократии его правлением</a:t>
                      </a:r>
                      <a:endParaRPr lang="ru-RU" sz="2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1153895"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latin typeface="Arial" pitchFamily="34" charset="0"/>
                          <a:cs typeface="Arial" pitchFamily="34" charset="0"/>
                        </a:rPr>
                        <a:t>2.________?_________</a:t>
                      </a:r>
                      <a:endParaRPr lang="ru-RU" sz="2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latin typeface="Arial" pitchFamily="34" charset="0"/>
                          <a:cs typeface="Arial" pitchFamily="34" charset="0"/>
                        </a:rPr>
                        <a:t>2.______?____________</a:t>
                      </a:r>
                      <a:endParaRPr lang="ru-RU" sz="2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1153895"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latin typeface="Arial" pitchFamily="34" charset="0"/>
                          <a:cs typeface="Arial" pitchFamily="34" charset="0"/>
                        </a:rPr>
                        <a:t>3.________?_________</a:t>
                      </a:r>
                      <a:endParaRPr lang="ru-RU" sz="2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latin typeface="Arial" pitchFamily="34" charset="0"/>
                          <a:cs typeface="Arial" pitchFamily="34" charset="0"/>
                        </a:rPr>
                        <a:t>3.______?____________</a:t>
                      </a:r>
                      <a:endParaRPr lang="ru-RU" sz="2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1153895"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latin typeface="Arial" pitchFamily="34" charset="0"/>
                          <a:cs typeface="Arial" pitchFamily="34" charset="0"/>
                        </a:rPr>
                        <a:t>4.________?_________</a:t>
                      </a:r>
                      <a:endParaRPr lang="ru-RU" sz="2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dirty="0" smtClean="0">
                          <a:latin typeface="Arial" pitchFamily="34" charset="0"/>
                          <a:cs typeface="Arial" pitchFamily="34" charset="0"/>
                        </a:rPr>
                        <a:t>4.______?____________</a:t>
                      </a:r>
                      <a:endParaRPr lang="ru-RU" sz="2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0" y="188640"/>
            <a:ext cx="9144000" cy="936104"/>
          </a:xfrm>
          <a:prstGeom prst="rect">
            <a:avLst/>
          </a:prstGeom>
        </p:spPr>
        <p:txBody>
          <a:bodyPr vert="horz" anchor="t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400" b="1" i="0" u="none" strike="noStrike" kern="1200" cap="none" spc="0" normalizeH="0" baseline="0" noProof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«Положительное и отрицательное</a:t>
            </a:r>
            <a:r>
              <a:rPr kumimoji="0" lang="ru-RU" sz="2400" b="1" i="0" u="none" strike="noStrike" kern="1200" cap="none" spc="0" normalizeH="0" noProof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 в правлении Бориса Годунова</a:t>
            </a:r>
            <a:r>
              <a:rPr kumimoji="0" lang="ru-RU" sz="2400" b="1" i="0" u="none" strike="noStrike" kern="1200" cap="none" spc="0" normalizeH="0" baseline="0" noProof="0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. (стр. 80-81)</a:t>
            </a:r>
            <a:endParaRPr kumimoji="0" lang="ru-RU" sz="2400" b="1" i="0" u="none" strike="noStrike" kern="1200" cap="none" spc="0" normalizeH="0" baseline="0" noProof="0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chemeClr val="tx1">
                  <a:lumMod val="95000"/>
                  <a:lumOff val="5000"/>
                </a:schemeClr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0" y="1052737"/>
          <a:ext cx="9144000" cy="5805262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4067944"/>
                <a:gridCol w="5076056"/>
              </a:tblGrid>
              <a:tr h="636917">
                <a:tc>
                  <a:txBody>
                    <a:bodyPr/>
                    <a:lstStyle/>
                    <a:p>
                      <a:pPr algn="ctr"/>
                      <a:r>
                        <a:rPr lang="ru-RU" sz="3200" dirty="0" smtClean="0">
                          <a:solidFill>
                            <a:srgbClr val="FF0000"/>
                          </a:solidFill>
                          <a:latin typeface="Arial" pitchFamily="34" charset="0"/>
                          <a:cs typeface="Arial" pitchFamily="34" charset="0"/>
                        </a:rPr>
                        <a:t>+</a:t>
                      </a:r>
                      <a:endParaRPr lang="ru-RU" sz="3200" dirty="0">
                        <a:solidFill>
                          <a:srgbClr val="FF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dirty="0" smtClean="0">
                          <a:solidFill>
                            <a:schemeClr val="tx1">
                              <a:lumMod val="95000"/>
                              <a:lumOff val="5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-</a:t>
                      </a:r>
                      <a:endParaRPr lang="ru-RU" sz="3200" dirty="0">
                        <a:solidFill>
                          <a:schemeClr val="tx1">
                            <a:lumMod val="95000"/>
                            <a:lumOff val="5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1477775"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1. связь с Европой;</a:t>
                      </a:r>
                      <a:endParaRPr lang="ru-RU" sz="28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600" b="1" dirty="0" smtClean="0">
                          <a:latin typeface="Arial" pitchFamily="34" charset="0"/>
                          <a:cs typeface="Arial" pitchFamily="34" charset="0"/>
                        </a:rPr>
                        <a:t>1. недовольство части аристократии его правлением</a:t>
                      </a:r>
                      <a:endParaRPr lang="ru-RU" sz="26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1230190"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2. расширение торговли;</a:t>
                      </a:r>
                      <a:endParaRPr lang="ru-RU" sz="28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>
                          <a:latin typeface="Arial" pitchFamily="34" charset="0"/>
                          <a:cs typeface="Arial" pitchFamily="34" charset="0"/>
                        </a:rPr>
                        <a:t>2. напряжённость в стране;</a:t>
                      </a:r>
                      <a:endParaRPr lang="ru-RU" sz="28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1230190"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3. обучение детей за границей;</a:t>
                      </a:r>
                      <a:endParaRPr lang="ru-RU" sz="28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>
                          <a:latin typeface="Arial" pitchFamily="34" charset="0"/>
                          <a:cs typeface="Arial" pitchFamily="34" charset="0"/>
                        </a:rPr>
                        <a:t>3. с 1601г. неурожаи и голод;</a:t>
                      </a:r>
                      <a:endParaRPr lang="ru-RU" sz="28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1230190"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>
                          <a:solidFill>
                            <a:schemeClr val="tx2">
                              <a:lumMod val="5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4. образование царя.</a:t>
                      </a:r>
                      <a:endParaRPr lang="ru-RU" sz="2800" b="1" dirty="0">
                        <a:solidFill>
                          <a:schemeClr val="tx2">
                            <a:lumMod val="5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800" b="1" dirty="0" smtClean="0">
                          <a:latin typeface="Arial" pitchFamily="34" charset="0"/>
                          <a:cs typeface="Arial" pitchFamily="34" charset="0"/>
                        </a:rPr>
                        <a:t>4. болезни Б.Годунова.</a:t>
                      </a:r>
                      <a:endParaRPr lang="ru-RU" sz="28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51520" y="260648"/>
            <a:ext cx="8731696" cy="576064"/>
          </a:xfrm>
        </p:spPr>
        <p:txBody>
          <a:bodyPr>
            <a:noAutofit/>
          </a:bodyPr>
          <a:lstStyle/>
          <a:p>
            <a:pPr algn="ctr"/>
            <a:r>
              <a:rPr lang="ru-RU" sz="24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Рефлексия</a:t>
            </a:r>
            <a:endParaRPr lang="ru-RU" sz="2400" b="1" dirty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9512" y="908720"/>
            <a:ext cx="8856984" cy="5400600"/>
          </a:xfrm>
        </p:spPr>
        <p:txBody>
          <a:bodyPr>
            <a:noAutofit/>
          </a:bodyPr>
          <a:lstStyle/>
          <a:p>
            <a:pPr algn="ctr"/>
            <a:r>
              <a:rPr lang="ru-RU" sz="5400" b="1" dirty="0" smtClean="0">
                <a:solidFill>
                  <a:srgbClr val="C00000"/>
                </a:solidFill>
                <a:latin typeface="Arial Black" pitchFamily="34" charset="0"/>
              </a:rPr>
              <a:t>1589 год - …….</a:t>
            </a:r>
          </a:p>
          <a:p>
            <a:pPr algn="ctr"/>
            <a:r>
              <a:rPr lang="ru-RU" sz="5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 Black" pitchFamily="34" charset="0"/>
              </a:rPr>
              <a:t>1591 год - …….</a:t>
            </a:r>
          </a:p>
          <a:p>
            <a:pPr algn="ctr"/>
            <a:r>
              <a:rPr lang="ru-RU" sz="5400" b="1" dirty="0" smtClean="0">
                <a:solidFill>
                  <a:srgbClr val="0070C0"/>
                </a:solidFill>
                <a:latin typeface="Arial Black" pitchFamily="34" charset="0"/>
              </a:rPr>
              <a:t>1597 год - …….</a:t>
            </a:r>
          </a:p>
          <a:p>
            <a:pPr algn="ctr"/>
            <a:r>
              <a:rPr lang="ru-RU" sz="5400" b="1" dirty="0" smtClean="0">
                <a:solidFill>
                  <a:srgbClr val="002060"/>
                </a:solidFill>
                <a:latin typeface="Arial Black" pitchFamily="34" charset="0"/>
              </a:rPr>
              <a:t>1598 год - …….</a:t>
            </a:r>
          </a:p>
          <a:p>
            <a:pPr algn="ctr"/>
            <a:endParaRPr lang="ru-RU" sz="4000" b="1" dirty="0">
              <a:solidFill>
                <a:srgbClr val="002060"/>
              </a:solidFill>
              <a:latin typeface="Arial Black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51520" y="332656"/>
            <a:ext cx="8731696" cy="720080"/>
          </a:xfrm>
        </p:spPr>
        <p:txBody>
          <a:bodyPr>
            <a:noAutofit/>
          </a:bodyPr>
          <a:lstStyle/>
          <a:p>
            <a:pPr algn="ctr"/>
            <a:r>
              <a:rPr lang="ru-RU" sz="40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>Домашнее задание</a:t>
            </a:r>
            <a:endParaRPr lang="ru-RU" sz="4000" b="1" dirty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79512" y="1556792"/>
            <a:ext cx="8856984" cy="2952328"/>
          </a:xfrm>
        </p:spPr>
        <p:txBody>
          <a:bodyPr>
            <a:noAutofit/>
          </a:bodyPr>
          <a:lstStyle/>
          <a:p>
            <a:pPr algn="ctr"/>
            <a:r>
              <a:rPr lang="ru-RU" sz="4000" b="1" dirty="0" smtClean="0">
                <a:solidFill>
                  <a:srgbClr val="002060"/>
                </a:solidFill>
                <a:latin typeface="Arial Black" pitchFamily="34" charset="0"/>
              </a:rPr>
              <a:t>Параграф 11, вопросы устно</a:t>
            </a:r>
          </a:p>
          <a:p>
            <a:pPr algn="ctr">
              <a:buFontTx/>
              <a:buChar char="-"/>
            </a:pPr>
            <a:r>
              <a:rPr lang="ru-RU" sz="4000" b="1" dirty="0" smtClean="0">
                <a:solidFill>
                  <a:srgbClr val="002060"/>
                </a:solidFill>
                <a:latin typeface="Arial Black" pitchFamily="34" charset="0"/>
              </a:rPr>
              <a:t>письменно </a:t>
            </a:r>
            <a:r>
              <a:rPr lang="ru-RU" sz="4000" b="1" u="sng" dirty="0" smtClean="0">
                <a:solidFill>
                  <a:schemeClr val="tx2">
                    <a:lumMod val="50000"/>
                  </a:schemeClr>
                </a:solidFill>
                <a:latin typeface="Arial Black" pitchFamily="34" charset="0"/>
              </a:rPr>
              <a:t>стр. 83 </a:t>
            </a:r>
            <a:r>
              <a:rPr lang="ru-RU" sz="4000" b="1" dirty="0" smtClean="0">
                <a:solidFill>
                  <a:srgbClr val="002060"/>
                </a:solidFill>
                <a:latin typeface="Arial Black" pitchFamily="34" charset="0"/>
              </a:rPr>
              <a:t>мнение историка </a:t>
            </a:r>
          </a:p>
          <a:p>
            <a:pPr algn="ctr"/>
            <a:r>
              <a:rPr lang="ru-RU" sz="4000" b="1" dirty="0" smtClean="0">
                <a:solidFill>
                  <a:srgbClr val="C00000"/>
                </a:solidFill>
                <a:latin typeface="Arial Black" pitchFamily="34" charset="0"/>
              </a:rPr>
              <a:t>«О царевиче Дмитрии».</a:t>
            </a:r>
          </a:p>
          <a:p>
            <a:pPr algn="ctr"/>
            <a:endParaRPr lang="ru-RU" sz="4000" b="1" dirty="0">
              <a:solidFill>
                <a:srgbClr val="002060"/>
              </a:solidFill>
              <a:latin typeface="Arial Black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23" name="Rectangle 7"/>
          <p:cNvSpPr>
            <a:spLocks noGrp="1" noChangeArrowheads="1"/>
          </p:cNvSpPr>
          <p:nvPr>
            <p:ph type="body" sz="half" idx="2"/>
          </p:nvPr>
        </p:nvSpPr>
        <p:spPr>
          <a:xfrm>
            <a:off x="3924300" y="2205038"/>
            <a:ext cx="5219700" cy="2601912"/>
          </a:xfrm>
        </p:spPr>
        <p:txBody>
          <a:bodyPr rtlCol="0">
            <a:noAutofit/>
          </a:bodyPr>
          <a:lstStyle/>
          <a:p>
            <a:pPr algn="ctr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ru-RU" altLang="ru-RU" sz="4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После смерти Ивана Грозного (1584) царем стал его сын Фёдор.</a:t>
            </a:r>
          </a:p>
        </p:txBody>
      </p:sp>
      <p:sp>
        <p:nvSpPr>
          <p:cNvPr id="4100" name="Text Box 5"/>
          <p:cNvSpPr txBox="1">
            <a:spLocks noChangeArrowheads="1"/>
          </p:cNvSpPr>
          <p:nvPr/>
        </p:nvSpPr>
        <p:spPr bwMode="auto">
          <a:xfrm>
            <a:off x="563585" y="5805488"/>
            <a:ext cx="3081293" cy="369332"/>
          </a:xfrm>
          <a:prstGeom prst="rect">
            <a:avLst/>
          </a:prstGeom>
          <a:solidFill>
            <a:srgbClr val="FFCCFF"/>
          </a:solidFill>
          <a:ln w="76200">
            <a:solidFill>
              <a:schemeClr val="hlink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ru-RU" altLang="ru-RU" dirty="0">
                <a:solidFill>
                  <a:schemeClr val="tx1">
                    <a:lumMod val="95000"/>
                    <a:lumOff val="5000"/>
                  </a:schemeClr>
                </a:solidFill>
                <a:latin typeface="Arial Black" pitchFamily="34" charset="0"/>
              </a:rPr>
              <a:t>Царь Федор Иванович</a:t>
            </a:r>
          </a:p>
        </p:txBody>
      </p:sp>
      <p:pic>
        <p:nvPicPr>
          <p:cNvPr id="4101" name="Picture 8" descr="царь ф и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5588" y="857250"/>
            <a:ext cx="3697287" cy="4824413"/>
          </a:xfrm>
          <a:prstGeom prst="rect">
            <a:avLst/>
          </a:prstGeom>
          <a:noFill/>
          <a:ln w="76200">
            <a:solidFill>
              <a:srgbClr val="660033"/>
            </a:solidFill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7504" y="908720"/>
            <a:ext cx="8928992" cy="5832648"/>
          </a:xfrm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/>
            <a:r>
              <a:rPr lang="ru-RU" sz="2800" b="1" cap="none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1. неудачи в Ливонской войне и опричнина Ивана Грозного;</a:t>
            </a:r>
            <a:br>
              <a:rPr lang="ru-RU" sz="2800" b="1" cap="none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ru-RU" sz="2800" b="1" cap="none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ru-RU" sz="2800" b="1" cap="none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ru-RU" sz="2800" b="1" cap="none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2. </a:t>
            </a:r>
            <a:r>
              <a:rPr lang="ru-RU" sz="2800" b="1" cap="none" dirty="0" err="1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запустенение</a:t>
            </a:r>
            <a:r>
              <a:rPr lang="ru-RU" sz="2800" b="1" cap="none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в деревнях и сельском хозяйстве;</a:t>
            </a:r>
            <a:br>
              <a:rPr lang="ru-RU" sz="2800" b="1" cap="none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ru-RU" sz="2800" b="1" cap="none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ru-RU" sz="2800" b="1" cap="none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ru-RU" sz="2800" b="1" cap="none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3. высокие налоги;</a:t>
            </a:r>
            <a:br>
              <a:rPr lang="ru-RU" sz="2800" b="1" cap="none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ru-RU" sz="2800" b="1" cap="none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ru-RU" sz="2800" b="1" cap="none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ru-RU" sz="2800" b="1" cap="none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4. упадок торговли и ремесла в городах;</a:t>
            </a:r>
            <a:br>
              <a:rPr lang="ru-RU" sz="2800" b="1" cap="none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ru-RU" sz="2800" b="1" cap="none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ru-RU" sz="2800" b="1" cap="none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ru-RU" sz="2800" b="1" cap="none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5. побеги крестьян от землевладельцев;</a:t>
            </a:r>
            <a:br>
              <a:rPr lang="ru-RU" sz="2800" b="1" cap="none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ru-RU" sz="2800" b="1" cap="none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/>
            </a:r>
            <a:br>
              <a:rPr lang="ru-RU" sz="2800" b="1" cap="none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ru-RU" sz="2800" b="1" cap="none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6. запрет Юрьева дня.</a:t>
            </a:r>
            <a:r>
              <a:rPr lang="ru-RU" sz="32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ru-RU" sz="3200" b="1" dirty="0" smtClean="0">
                <a:solidFill>
                  <a:srgbClr val="00B050"/>
                </a:solidFill>
                <a:latin typeface="Arial" pitchFamily="34" charset="0"/>
                <a:cs typeface="Arial" pitchFamily="34" charset="0"/>
              </a:rPr>
            </a:br>
            <a:endParaRPr lang="ru-RU" sz="3200" b="1" dirty="0">
              <a:solidFill>
                <a:srgbClr val="00B05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7504" y="188640"/>
            <a:ext cx="8856984" cy="720080"/>
          </a:xfrm>
        </p:spPr>
        <p:txBody>
          <a:bodyPr>
            <a:noAutofit/>
          </a:bodyPr>
          <a:lstStyle/>
          <a:p>
            <a:pPr algn="ctr"/>
            <a:r>
              <a:rPr lang="ru-RU" sz="3200" b="1" dirty="0" smtClean="0">
                <a:solidFill>
                  <a:srgbClr val="002060"/>
                </a:solidFill>
                <a:latin typeface="Arial Black" pitchFamily="34" charset="0"/>
              </a:rPr>
              <a:t>Трудности в стране конец 16 века</a:t>
            </a:r>
            <a:endParaRPr lang="ru-RU" sz="3200" b="1" dirty="0">
              <a:solidFill>
                <a:srgbClr val="002060"/>
              </a:solidFill>
              <a:latin typeface="Arial Black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0" y="5805264"/>
            <a:ext cx="8856984" cy="914400"/>
          </a:xfrm>
        </p:spPr>
        <p:txBody>
          <a:bodyPr>
            <a:noAutofit/>
          </a:bodyPr>
          <a:lstStyle/>
          <a:p>
            <a:pPr algn="ctr"/>
            <a:r>
              <a:rPr lang="ru-RU" sz="4000" b="1" dirty="0" smtClean="0">
                <a:solidFill>
                  <a:srgbClr val="002060"/>
                </a:solidFill>
                <a:latin typeface="Arial Black" pitchFamily="34" charset="0"/>
              </a:rPr>
              <a:t>1584-1598гг</a:t>
            </a:r>
            <a:endParaRPr lang="ru-RU" sz="4000" b="1" dirty="0">
              <a:solidFill>
                <a:srgbClr val="002060"/>
              </a:solidFill>
              <a:latin typeface="Arial Black" pitchFamily="34" charset="0"/>
            </a:endParaRPr>
          </a:p>
        </p:txBody>
      </p:sp>
      <p:sp>
        <p:nvSpPr>
          <p:cNvPr id="3074" name="AutoShape 2" descr="Tsarskiy titulyarnik feodor iv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3076" name="AutoShape 4" descr="Tsarskiy titulyarnik feodor iv.jpg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3078" name="Picture 6" descr="сын ивана iv грозного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51720" y="116632"/>
            <a:ext cx="5048250" cy="5875412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51520" y="5949280"/>
            <a:ext cx="8731696" cy="648072"/>
          </a:xfrm>
        </p:spPr>
        <p:txBody>
          <a:bodyPr>
            <a:noAutofit/>
          </a:bodyPr>
          <a:lstStyle/>
          <a:p>
            <a:pPr algn="ctr"/>
            <a:r>
              <a:rPr lang="ru-RU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itchFamily="34" charset="0"/>
                <a:cs typeface="Arial" pitchFamily="34" charset="0"/>
              </a:rPr>
              <a:t>1598-1605гг.</a:t>
            </a:r>
            <a:endParaRPr lang="ru-RU" b="1" dirty="0">
              <a:solidFill>
                <a:schemeClr val="tx1">
                  <a:lumMod val="95000"/>
                  <a:lumOff val="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7504" y="332656"/>
            <a:ext cx="8856984" cy="792088"/>
          </a:xfrm>
        </p:spPr>
        <p:txBody>
          <a:bodyPr>
            <a:noAutofit/>
          </a:bodyPr>
          <a:lstStyle/>
          <a:p>
            <a:pPr algn="ctr"/>
            <a:r>
              <a:rPr lang="ru-RU" sz="4000" b="1" dirty="0" smtClean="0">
                <a:solidFill>
                  <a:srgbClr val="002060"/>
                </a:solidFill>
                <a:latin typeface="Arial Black" pitchFamily="34" charset="0"/>
              </a:rPr>
              <a:t>Боярин Борис Годунов</a:t>
            </a:r>
            <a:endParaRPr lang="ru-RU" sz="4000" b="1" dirty="0">
              <a:solidFill>
                <a:srgbClr val="002060"/>
              </a:solidFill>
              <a:latin typeface="Arial Black" pitchFamily="34" charset="0"/>
            </a:endParaRPr>
          </a:p>
        </p:txBody>
      </p:sp>
      <p:pic>
        <p:nvPicPr>
          <p:cNvPr id="4098" name="Picture 2" descr="Фото Бориса Годунова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27784" y="1052736"/>
            <a:ext cx="3816424" cy="4824536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188640"/>
            <a:ext cx="9144000" cy="1080120"/>
          </a:xfrm>
        </p:spPr>
        <p:txBody>
          <a:bodyPr>
            <a:noAutofit/>
          </a:bodyPr>
          <a:lstStyle/>
          <a:p>
            <a:pPr algn="ctr"/>
            <a:r>
              <a:rPr lang="ru-RU" sz="2400" b="1" cap="none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Задание № 1 </a:t>
            </a:r>
            <a:br>
              <a:rPr lang="ru-RU" sz="2400" b="1" cap="none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</a:br>
            <a:r>
              <a:rPr lang="ru-RU" sz="2400" b="1" cap="none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Заполнить таблицу «Достижения при Фёдоре Ивановиче. (стр. 78-79)</a:t>
            </a:r>
            <a:endParaRPr lang="ru-RU" sz="2400" b="1" cap="none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chemeClr val="tx1">
                  <a:lumMod val="95000"/>
                  <a:lumOff val="5000"/>
                </a:schemeClr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07505" y="1412774"/>
          <a:ext cx="8856984" cy="5381196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576063"/>
                <a:gridCol w="2088232"/>
                <a:gridCol w="6192689"/>
              </a:tblGrid>
              <a:tr h="648074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latin typeface="Arial" pitchFamily="34" charset="0"/>
                          <a:cs typeface="Arial" pitchFamily="34" charset="0"/>
                        </a:rPr>
                        <a:t>№</a:t>
                      </a:r>
                      <a:endParaRPr lang="ru-RU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latin typeface="Arial" pitchFamily="34" charset="0"/>
                          <a:cs typeface="Arial" pitchFamily="34" charset="0"/>
                        </a:rPr>
                        <a:t>Дата, </a:t>
                      </a:r>
                    </a:p>
                    <a:p>
                      <a:pPr algn="ctr"/>
                      <a:r>
                        <a:rPr lang="ru-RU" sz="2400" dirty="0" smtClean="0">
                          <a:latin typeface="Arial" pitchFamily="34" charset="0"/>
                          <a:cs typeface="Arial" pitchFamily="34" charset="0"/>
                        </a:rPr>
                        <a:t>критерии</a:t>
                      </a:r>
                      <a:endParaRPr lang="ru-RU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latin typeface="Arial" pitchFamily="34" charset="0"/>
                          <a:cs typeface="Arial" pitchFamily="34" charset="0"/>
                        </a:rPr>
                        <a:t>События, определения, личности.</a:t>
                      </a:r>
                      <a:endParaRPr lang="ru-RU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888099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ru-RU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Arial" pitchFamily="34" charset="0"/>
                          <a:cs typeface="Arial" pitchFamily="34" charset="0"/>
                        </a:rPr>
                        <a:t>…… г.</a:t>
                      </a:r>
                      <a:endParaRPr lang="ru-RU" sz="20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b="1" dirty="0" smtClean="0">
                          <a:latin typeface="Arial" pitchFamily="34" charset="0"/>
                          <a:cs typeface="Arial" pitchFamily="34" charset="0"/>
                        </a:rPr>
                        <a:t>Заповедные лета дополнены урочными летами( в течении 5 лет розыск и возвращение беглых крестьян помещикам)</a:t>
                      </a:r>
                      <a:endParaRPr lang="ru-RU" sz="20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888099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ru-RU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Arial" pitchFamily="34" charset="0"/>
                          <a:cs typeface="Arial" pitchFamily="34" charset="0"/>
                        </a:rPr>
                        <a:t>1589г.</a:t>
                      </a:r>
                      <a:endParaRPr lang="ru-RU" sz="20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Arial" pitchFamily="34" charset="0"/>
                          <a:cs typeface="Arial" pitchFamily="34" charset="0"/>
                        </a:rPr>
                        <a:t>?</a:t>
                      </a:r>
                      <a:endParaRPr lang="ru-RU" sz="20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888099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ru-RU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Arial" pitchFamily="34" charset="0"/>
                          <a:cs typeface="Arial" pitchFamily="34" charset="0"/>
                        </a:rPr>
                        <a:t>Иов</a:t>
                      </a:r>
                      <a:endParaRPr lang="ru-RU" sz="20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Arial" pitchFamily="34" charset="0"/>
                          <a:cs typeface="Arial" pitchFamily="34" charset="0"/>
                        </a:rPr>
                        <a:t>?</a:t>
                      </a:r>
                      <a:endParaRPr lang="ru-RU" sz="20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888099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lang="ru-RU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Arial" pitchFamily="34" charset="0"/>
                          <a:cs typeface="Arial" pitchFamily="34" charset="0"/>
                        </a:rPr>
                        <a:t>Возврат земель</a:t>
                      </a:r>
                      <a:endParaRPr lang="ru-RU" sz="20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Arial" pitchFamily="34" charset="0"/>
                          <a:cs typeface="Arial" pitchFamily="34" charset="0"/>
                        </a:rPr>
                        <a:t>?</a:t>
                      </a:r>
                      <a:endParaRPr lang="ru-RU" sz="20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888099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  <a:endParaRPr lang="ru-RU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Arial" pitchFamily="34" charset="0"/>
                          <a:cs typeface="Arial" pitchFamily="34" charset="0"/>
                        </a:rPr>
                        <a:t>Покорение Сибири</a:t>
                      </a:r>
                      <a:endParaRPr lang="ru-RU" sz="20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Arial" pitchFamily="34" charset="0"/>
                          <a:cs typeface="Arial" pitchFamily="34" charset="0"/>
                        </a:rPr>
                        <a:t>?</a:t>
                      </a:r>
                      <a:endParaRPr lang="ru-RU" sz="20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188640"/>
            <a:ext cx="9144000" cy="576064"/>
          </a:xfrm>
        </p:spPr>
        <p:txBody>
          <a:bodyPr>
            <a:noAutofit/>
          </a:bodyPr>
          <a:lstStyle/>
          <a:p>
            <a:pPr algn="ctr"/>
            <a:r>
              <a:rPr lang="ru-RU" sz="2400" b="1" cap="none" dirty="0" smtClean="0">
                <a:ln w="18000">
                  <a:solidFill>
                    <a:schemeClr val="accent2">
                      <a:satMod val="140000"/>
                    </a:schemeClr>
                  </a:solidFill>
                  <a:prstDash val="solid"/>
                  <a:miter lim="800000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25500" dist="23000" dir="7020000" algn="tl">
                    <a:srgbClr val="000000">
                      <a:alpha val="50000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«Достижения при Фёдоре Ивановиче. (стр. 78-79)</a:t>
            </a:r>
            <a:endParaRPr lang="ru-RU" sz="2400" b="1" cap="none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solidFill>
                <a:schemeClr val="tx1">
                  <a:lumMod val="95000"/>
                  <a:lumOff val="5000"/>
                </a:schemeClr>
              </a:solidFill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107505" y="692697"/>
          <a:ext cx="8856984" cy="5983532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576063"/>
                <a:gridCol w="2088232"/>
                <a:gridCol w="6192689"/>
              </a:tblGrid>
              <a:tr h="935547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latin typeface="Arial" pitchFamily="34" charset="0"/>
                          <a:cs typeface="Arial" pitchFamily="34" charset="0"/>
                        </a:rPr>
                        <a:t>№</a:t>
                      </a:r>
                      <a:endParaRPr lang="ru-RU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latin typeface="Arial" pitchFamily="34" charset="0"/>
                          <a:cs typeface="Arial" pitchFamily="34" charset="0"/>
                        </a:rPr>
                        <a:t>Дата, </a:t>
                      </a:r>
                    </a:p>
                    <a:p>
                      <a:pPr algn="ctr"/>
                      <a:r>
                        <a:rPr lang="ru-RU" sz="2400" dirty="0" smtClean="0">
                          <a:latin typeface="Arial" pitchFamily="34" charset="0"/>
                          <a:cs typeface="Arial" pitchFamily="34" charset="0"/>
                        </a:rPr>
                        <a:t>критерии</a:t>
                      </a:r>
                      <a:endParaRPr lang="ru-RU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latin typeface="Arial" pitchFamily="34" charset="0"/>
                          <a:cs typeface="Arial" pitchFamily="34" charset="0"/>
                        </a:rPr>
                        <a:t>События, определения, личности.</a:t>
                      </a:r>
                      <a:endParaRPr lang="ru-RU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1009597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Arial" pitchFamily="34" charset="0"/>
                          <a:cs typeface="Arial" pitchFamily="34" charset="0"/>
                        </a:rPr>
                        <a:t>1</a:t>
                      </a:r>
                      <a:endParaRPr lang="ru-RU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Arial" pitchFamily="34" charset="0"/>
                          <a:cs typeface="Arial" pitchFamily="34" charset="0"/>
                        </a:rPr>
                        <a:t>1597г.</a:t>
                      </a:r>
                      <a:endParaRPr lang="ru-RU" sz="20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Arial" pitchFamily="34" charset="0"/>
                          <a:cs typeface="Arial" pitchFamily="34" charset="0"/>
                        </a:rPr>
                        <a:t>Заповедные лета дополнены урочными летами( в течении 5 лет розыск и возвращение беглых крестьян помещикам)</a:t>
                      </a:r>
                      <a:endParaRPr lang="ru-RU" sz="20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1009597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ru-RU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Arial" pitchFamily="34" charset="0"/>
                          <a:cs typeface="Arial" pitchFamily="34" charset="0"/>
                        </a:rPr>
                        <a:t>1589г.</a:t>
                      </a:r>
                      <a:endParaRPr lang="ru-RU" sz="20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Arial" pitchFamily="34" charset="0"/>
                          <a:cs typeface="Arial" pitchFamily="34" charset="0"/>
                        </a:rPr>
                        <a:t>Учреждение патриаршества</a:t>
                      </a:r>
                      <a:endParaRPr lang="ru-RU" sz="20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1009597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ru-RU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Arial" pitchFamily="34" charset="0"/>
                          <a:cs typeface="Arial" pitchFamily="34" charset="0"/>
                        </a:rPr>
                        <a:t>Иов</a:t>
                      </a:r>
                      <a:endParaRPr lang="ru-RU" sz="20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Arial" pitchFamily="34" charset="0"/>
                          <a:cs typeface="Arial" pitchFamily="34" charset="0"/>
                        </a:rPr>
                        <a:t>Первый патриарх Московский и всея Руси</a:t>
                      </a:r>
                      <a:endParaRPr lang="ru-RU" sz="20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1009597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Arial" pitchFamily="34" charset="0"/>
                          <a:cs typeface="Arial" pitchFamily="34" charset="0"/>
                        </a:rPr>
                        <a:t>4</a:t>
                      </a:r>
                      <a:endParaRPr lang="ru-RU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Arial" pitchFamily="34" charset="0"/>
                          <a:cs typeface="Arial" pitchFamily="34" charset="0"/>
                        </a:rPr>
                        <a:t>Возврат земель</a:t>
                      </a:r>
                      <a:endParaRPr lang="ru-RU" sz="20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Arial" pitchFamily="34" charset="0"/>
                          <a:cs typeface="Arial" pitchFamily="34" charset="0"/>
                        </a:rPr>
                        <a:t>Ивангород, Смоленск, Ям, Копорье, </a:t>
                      </a:r>
                      <a:r>
                        <a:rPr lang="ru-RU" sz="2000" b="1" dirty="0" err="1" smtClean="0">
                          <a:latin typeface="Arial" pitchFamily="34" charset="0"/>
                          <a:cs typeface="Arial" pitchFamily="34" charset="0"/>
                        </a:rPr>
                        <a:t>Корелы</a:t>
                      </a:r>
                      <a:r>
                        <a:rPr lang="ru-RU" sz="2000" b="1" dirty="0" smtClean="0">
                          <a:latin typeface="Arial" pitchFamily="34" charset="0"/>
                          <a:cs typeface="Arial" pitchFamily="34" charset="0"/>
                        </a:rPr>
                        <a:t>.</a:t>
                      </a:r>
                      <a:endParaRPr lang="ru-RU" sz="20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1009597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latin typeface="Arial" pitchFamily="34" charset="0"/>
                          <a:cs typeface="Arial" pitchFamily="34" charset="0"/>
                        </a:rPr>
                        <a:t>5</a:t>
                      </a:r>
                      <a:endParaRPr lang="ru-RU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Arial" pitchFamily="34" charset="0"/>
                          <a:cs typeface="Arial" pitchFamily="34" charset="0"/>
                        </a:rPr>
                        <a:t>Покорение Сибири</a:t>
                      </a:r>
                      <a:endParaRPr lang="ru-RU" sz="20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b="1" dirty="0" smtClean="0">
                          <a:latin typeface="Arial" pitchFamily="34" charset="0"/>
                          <a:cs typeface="Arial" pitchFamily="34" charset="0"/>
                        </a:rPr>
                        <a:t>Сибирское ханство</a:t>
                      </a:r>
                      <a:r>
                        <a:rPr lang="ru-RU" sz="2000" b="1" baseline="0" dirty="0" smtClean="0">
                          <a:latin typeface="Arial" pitchFamily="34" charset="0"/>
                          <a:cs typeface="Arial" pitchFamily="34" charset="0"/>
                        </a:rPr>
                        <a:t> вошло в состав России.</a:t>
                      </a:r>
                      <a:endParaRPr lang="ru-RU" sz="20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1371600" y="76200"/>
            <a:ext cx="7620000" cy="609600"/>
          </a:xfrm>
          <a:gradFill rotWithShape="0">
            <a:gsLst>
              <a:gs pos="0">
                <a:srgbClr val="6699FF"/>
              </a:gs>
              <a:gs pos="50000">
                <a:srgbClr val="000000"/>
              </a:gs>
              <a:gs pos="100000">
                <a:srgbClr val="6699FF"/>
              </a:gs>
            </a:gsLst>
            <a:lin ang="5400000" scaled="1"/>
          </a:gradFill>
          <a:ln w="76200">
            <a:solidFill>
              <a:schemeClr val="hlink"/>
            </a:solidFill>
          </a:ln>
        </p:spPr>
        <p:txBody>
          <a:bodyPr>
            <a:normAutofit fontScale="90000"/>
          </a:bodyPr>
          <a:lstStyle/>
          <a:p>
            <a:pPr eaLnBrk="1" hangingPunct="1"/>
            <a:r>
              <a:rPr lang="ru-RU" altLang="ru-RU" sz="3200" b="1" smtClean="0">
                <a:solidFill>
                  <a:srgbClr val="FFFFFF"/>
                </a:solidFill>
              </a:rPr>
              <a:t>4. </a:t>
            </a:r>
            <a:r>
              <a:rPr lang="ru-RU" altLang="ru-RU" sz="3200" b="1" i="1" smtClean="0">
                <a:solidFill>
                  <a:srgbClr val="FFFFFF"/>
                </a:solidFill>
              </a:rPr>
              <a:t>Пресечение династии Рюриковичей.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sz="half" idx="2"/>
          </p:nvPr>
        </p:nvSpPr>
        <p:spPr>
          <a:xfrm>
            <a:off x="1258888" y="981075"/>
            <a:ext cx="7885112" cy="5472113"/>
          </a:xfrm>
        </p:spPr>
        <p:txBody>
          <a:bodyPr rtlCol="0">
            <a:normAutofit/>
          </a:bodyPr>
          <a:lstStyle/>
          <a:p>
            <a:pPr marL="533400" indent="-533400" algn="ctr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ru-RU" altLang="ru-RU" sz="4000" b="1" smtClean="0">
                <a:solidFill>
                  <a:schemeClr val="accent2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1591 – смерть младшего сына Ивана Грозного царевича</a:t>
            </a:r>
            <a:r>
              <a:rPr lang="ru-RU" altLang="ru-RU" sz="4000" b="1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 Дмитрия </a:t>
            </a:r>
          </a:p>
          <a:p>
            <a:pPr marL="533400" indent="-533400" algn="ctr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ru-RU" altLang="ru-RU" sz="4000" b="1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(неофициальная версия – его приказал убить Годунов).</a:t>
            </a:r>
          </a:p>
          <a:p>
            <a:pPr marL="533400" indent="-533400" algn="ctr" eaLnBrk="1" fontAlgn="auto" hangingPunct="1">
              <a:spcAft>
                <a:spcPts val="0"/>
              </a:spcAft>
              <a:buFontTx/>
              <a:buNone/>
              <a:defRPr/>
            </a:pPr>
            <a:endParaRPr lang="ru-RU" altLang="ru-RU" sz="4000" b="1" smtClean="0">
              <a:solidFill>
                <a:schemeClr val="bg1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marL="533400" indent="-533400" algn="ctr" eaLnBrk="1" fontAlgn="auto" hangingPunct="1">
              <a:spcAft>
                <a:spcPts val="0"/>
              </a:spcAft>
              <a:buFontTx/>
              <a:buNone/>
              <a:defRPr/>
            </a:pPr>
            <a:r>
              <a:rPr lang="ru-RU" altLang="ru-RU" sz="4400" b="1" smtClean="0">
                <a:solidFill>
                  <a:schemeClr val="bg1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1598 – смерть царя Федора.</a:t>
            </a:r>
          </a:p>
        </p:txBody>
      </p:sp>
      <p:pic>
        <p:nvPicPr>
          <p:cNvPr id="1843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76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76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76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7504" y="260648"/>
            <a:ext cx="8856984" cy="792088"/>
          </a:xfrm>
        </p:spPr>
        <p:txBody>
          <a:bodyPr>
            <a:noAutofit/>
          </a:bodyPr>
          <a:lstStyle/>
          <a:p>
            <a:pPr algn="ctr"/>
            <a:r>
              <a:rPr lang="ru-RU" sz="4000" b="1" dirty="0" smtClean="0">
                <a:solidFill>
                  <a:srgbClr val="002060"/>
                </a:solidFill>
                <a:latin typeface="Arial Black" pitchFamily="34" charset="0"/>
              </a:rPr>
              <a:t>27 февраля 1598года</a:t>
            </a:r>
            <a:endParaRPr lang="ru-RU" sz="4000" b="1" dirty="0">
              <a:solidFill>
                <a:srgbClr val="002060"/>
              </a:solidFill>
              <a:latin typeface="Arial Black" pitchFamily="34" charset="0"/>
            </a:endParaRPr>
          </a:p>
        </p:txBody>
      </p:sp>
      <p:pic>
        <p:nvPicPr>
          <p:cNvPr id="24578" name="Picture 2" descr="http://slavyanskaya-kultura.ru/images/Zemskiy_sobor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1052736"/>
            <a:ext cx="8640960" cy="5544616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68</TotalTime>
  <Words>335</Words>
  <Application>Microsoft Office PowerPoint</Application>
  <PresentationFormat>Экран (4:3)</PresentationFormat>
  <Paragraphs>86</Paragraphs>
  <Slides>13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4" baseType="lpstr">
      <vt:lpstr>Трек</vt:lpstr>
      <vt:lpstr>Слайд 1</vt:lpstr>
      <vt:lpstr>Слайд 2</vt:lpstr>
      <vt:lpstr>1. неудачи в Ливонской войне и опричнина Ивана Грозного;  2. запустенение в деревнях и сельском хозяйстве;  3. высокие налоги;  4. упадок торговли и ремесла в городах;  5. побеги крестьян от землевладельцев;  6. запрет Юрьева дня. </vt:lpstr>
      <vt:lpstr>Слайд 4</vt:lpstr>
      <vt:lpstr>1598-1605гг.</vt:lpstr>
      <vt:lpstr>Задание № 1  Заполнить таблицу «Достижения при Фёдоре Ивановиче. (стр. 78-79)</vt:lpstr>
      <vt:lpstr>«Достижения при Фёдоре Ивановиче. (стр. 78-79)</vt:lpstr>
      <vt:lpstr>4. Пресечение династии Рюриковичей.</vt:lpstr>
      <vt:lpstr>Слайд 9</vt:lpstr>
      <vt:lpstr>Слайд 10</vt:lpstr>
      <vt:lpstr>Слайд 11</vt:lpstr>
      <vt:lpstr>Рефлексия</vt:lpstr>
      <vt:lpstr>Домашнее задание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Маоу СОШ № 2 г. Калининграда, 7«абвг», параграф 11, стр. 76, учитель истории и обществознания Занин М.А</dc:title>
  <cp:lastModifiedBy>HP</cp:lastModifiedBy>
  <cp:revision>9</cp:revision>
  <dcterms:modified xsi:type="dcterms:W3CDTF">2019-02-03T08:45:44Z</dcterms:modified>
</cp:coreProperties>
</file>