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39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763" y="0"/>
            <a:ext cx="1728787" cy="6865938"/>
            <a:chOff x="3" y="0"/>
            <a:chExt cx="1089" cy="4325"/>
          </a:xfrm>
        </p:grpSpPr>
        <p:sp>
          <p:nvSpPr>
            <p:cNvPr id="5" name="Arc 3"/>
            <p:cNvSpPr>
              <a:spLocks/>
            </p:cNvSpPr>
            <p:nvPr/>
          </p:nvSpPr>
          <p:spPr bwMode="auto">
            <a:xfrm>
              <a:off x="3" y="293"/>
              <a:ext cx="252" cy="403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21600"/>
                <a:gd name="T1" fmla="*/ 43200 h 43200"/>
                <a:gd name="T2" fmla="*/ 21600 w 21600"/>
                <a:gd name="T3" fmla="*/ 0 h 43200"/>
                <a:gd name="T4" fmla="*/ 2160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21600" h="43200" stroke="0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840" y="293"/>
              <a:ext cx="252" cy="403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204" y="0"/>
              <a:ext cx="672" cy="4319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rot="6000000">
              <a:off x="348" y="1644"/>
              <a:ext cx="456" cy="360"/>
            </a:xfrm>
            <a:prstGeom prst="triangle">
              <a:avLst>
                <a:gd name="adj" fmla="val 49995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46087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1370013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6088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200400" y="6399213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A2235F-C42B-46E4-94C0-4BAFF0E861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E841B-01CA-4B60-843B-DB477A6A91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99313" y="247650"/>
            <a:ext cx="1943100" cy="55435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370013" y="247650"/>
            <a:ext cx="5676900" cy="55435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5223B8-0E35-48CD-B1E6-B868E1983A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0013" y="24765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370013" y="16764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32413" y="16764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7042A8-4495-456A-8881-E2C03B59B2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F8C50A-B1BD-4511-8622-257F1A7A03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A4A27-96EE-4865-A646-36C58581D2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370013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32413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6A89A-2FFA-4301-BF6D-855DA3EB04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D0012-3192-4FE1-89F8-7CDD97396A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B1DF1-AC07-4073-B961-6E5054D285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1716C-8B20-4756-BB83-1EDDCFC362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5FE91-FA03-4E5E-8E3A-8B0B9407D5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BB112B-FC5E-4685-8D6F-690A5D6646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763" y="0"/>
            <a:ext cx="1728787" cy="6865938"/>
            <a:chOff x="3" y="0"/>
            <a:chExt cx="1089" cy="4325"/>
          </a:xfrm>
        </p:grpSpPr>
        <p:sp>
          <p:nvSpPr>
            <p:cNvPr id="45059" name="Arc 3"/>
            <p:cNvSpPr>
              <a:spLocks/>
            </p:cNvSpPr>
            <p:nvPr/>
          </p:nvSpPr>
          <p:spPr bwMode="auto">
            <a:xfrm>
              <a:off x="3" y="293"/>
              <a:ext cx="252" cy="403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21600"/>
                <a:gd name="T1" fmla="*/ 43200 h 43200"/>
                <a:gd name="T2" fmla="*/ 21600 w 21600"/>
                <a:gd name="T3" fmla="*/ 0 h 43200"/>
                <a:gd name="T4" fmla="*/ 2160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21600" h="43200" stroke="0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5060" name="Arc 4"/>
            <p:cNvSpPr>
              <a:spLocks/>
            </p:cNvSpPr>
            <p:nvPr/>
          </p:nvSpPr>
          <p:spPr bwMode="auto">
            <a:xfrm>
              <a:off x="840" y="293"/>
              <a:ext cx="252" cy="403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5061" name="Rectangle 5"/>
            <p:cNvSpPr>
              <a:spLocks noChangeArrowheads="1"/>
            </p:cNvSpPr>
            <p:nvPr/>
          </p:nvSpPr>
          <p:spPr bwMode="auto">
            <a:xfrm>
              <a:off x="204" y="0"/>
              <a:ext cx="672" cy="4319"/>
            </a:xfrm>
            <a:prstGeom prst="rect">
              <a:avLst/>
            </a:prstGeom>
            <a:blipFill dpi="0" rotWithShape="0">
              <a:blip r:embed="rId14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5062" name="AutoShape 6"/>
            <p:cNvSpPr>
              <a:spLocks noChangeArrowheads="1"/>
            </p:cNvSpPr>
            <p:nvPr/>
          </p:nvSpPr>
          <p:spPr bwMode="auto">
            <a:xfrm rot="6000000">
              <a:off x="348" y="372"/>
              <a:ext cx="456" cy="360"/>
            </a:xfrm>
            <a:prstGeom prst="triangle">
              <a:avLst>
                <a:gd name="adj" fmla="val 49995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2476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676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506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06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67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06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7413" y="63992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 smtClean="0"/>
            </a:lvl1pPr>
          </a:lstStyle>
          <a:p>
            <a:pPr>
              <a:defRPr/>
            </a:pPr>
            <a:fld id="{4E596137-4F77-4548-BD28-B324B3045D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ransition spd="med">
    <p:push dir="u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http://www.tns-counter.ru/V13a****yandex_ru/ru/CP1251/tmsec=yandex_images/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upload.wikimedia.org/wikipedia/ru/thumb/e/ea/Karta_pereseleniya.jpg/800px-Karta_pereseleniya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ru/thumb/e/ea/Karta_pereseleniya.jpg/800px-Karta_pereseleniya.jpg" TargetMode="External"/><Relationship Id="rId2" Type="http://schemas.openxmlformats.org/officeDocument/2006/relationships/image" Target="http://www.tns-counter.ru/V13a****yandex_ru/ru/CP1251/tmsec=yandex_images/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hyperlink" Target="http://s39.radikal.ru/i085/0810/47/7c8a8d349ff3t.jpg" TargetMode="Externa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http://www.tns-counter.ru/V13a****yandex_ru/ru/CP1251/tmsec=yandex_images/0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http://www.tns-counter.ru/V13a****yandex_ru/ru/CP1251/tmsec=yandex_images/0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jpeg"/><Relationship Id="rId4" Type="http://schemas.openxmlformats.org/officeDocument/2006/relationships/hyperlink" Target="http://www.museum.ru/imgB.asp?14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696200" cy="1524000"/>
          </a:xfrm>
        </p:spPr>
        <p:txBody>
          <a:bodyPr/>
          <a:lstStyle/>
          <a:p>
            <a:pPr algn="ctr" eaLnBrk="1" hangingPunct="1"/>
            <a:r>
              <a:rPr lang="ru-RU" b="1" smtClean="0"/>
              <a:t>Введение в предмет </a:t>
            </a:r>
            <a:br>
              <a:rPr lang="ru-RU" b="1" smtClean="0"/>
            </a:br>
            <a:r>
              <a:rPr lang="ru-RU" b="1" smtClean="0"/>
              <a:t>«История России»</a:t>
            </a:r>
          </a:p>
        </p:txBody>
      </p:sp>
      <p:pic>
        <p:nvPicPr>
          <p:cNvPr id="3075" name="Picture 6" descr="3_20_2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667000" y="1905000"/>
            <a:ext cx="5100638" cy="3638550"/>
          </a:xfrm>
          <a:noFill/>
        </p:spPr>
      </p:pic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		Летопись -  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343400" y="1524000"/>
            <a:ext cx="4800600" cy="490696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ru-RU" sz="2800" dirty="0" smtClean="0"/>
              <a:t>	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запись событий по годам, главный источник знаний по истории России с древнейших времён до к.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XVI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в.</a:t>
            </a:r>
          </a:p>
        </p:txBody>
      </p:sp>
      <p:pic>
        <p:nvPicPr>
          <p:cNvPr id="24584" name="Picture 8" descr="Летописец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screen"/>
          <a:srcRect/>
          <a:stretch>
            <a:fillRect/>
          </a:stretch>
        </p:blipFill>
        <p:spPr>
          <a:xfrm>
            <a:off x="533400" y="914400"/>
            <a:ext cx="4073525" cy="5440363"/>
          </a:xfrm>
          <a:ln w="88900" cap="sq" cmpd="thickThin">
            <a:solidFill>
              <a:schemeClr val="accent1"/>
            </a:solidFill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228600"/>
            <a:ext cx="6286500" cy="112395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Науки, собирающие данные о прошлом: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Археология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наука, изучающая прошлое по вещественным источникам</a:t>
            </a:r>
          </a:p>
          <a:p>
            <a:pPr eaLnBrk="1" hangingPunct="1">
              <a:buFontTx/>
              <a:buNone/>
              <a:defRPr/>
            </a:pP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Лингвистика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наука, изучающая языки</a:t>
            </a:r>
          </a:p>
          <a:p>
            <a:pPr eaLnBrk="1" hangingPunct="1">
              <a:buFontTx/>
              <a:buNone/>
              <a:defRPr/>
            </a:pP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Фольклористика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наука, изучающая народное творчество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j030125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4200" y="4919663"/>
            <a:ext cx="2057400" cy="175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247650"/>
            <a:ext cx="7772400" cy="971550"/>
          </a:xfrm>
        </p:spPr>
        <p:txBody>
          <a:bodyPr/>
          <a:lstStyle/>
          <a:p>
            <a:pPr eaLnBrk="1" hangingPunct="1">
              <a:defRPr/>
            </a:pPr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Закрепление.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295400"/>
            <a:ext cx="7162800" cy="4525963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Всеобщая история, история Древнего мира, история Средних веков, история России;</a:t>
            </a:r>
          </a:p>
          <a:p>
            <a:pPr eaLnBrk="1" hangingPunct="1"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периоды истории России с древнейших времён до конца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XVI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в.</a:t>
            </a:r>
          </a:p>
          <a:p>
            <a:pPr eaLnBrk="1" hangingPunct="1"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Исторические источники, виды исторических источников.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Вывод.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447800"/>
            <a:ext cx="77724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dirty="0" smtClean="0"/>
              <a:t>	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История России – часть всеобщей истории, история нашей Родины. В 6 классе изучается история России с древнейших времён до конца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XVI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в. Основные источники знаний по истории России этого времени – данные летописей, археологии, лингвистики, фольклористики.</a:t>
            </a:r>
          </a:p>
        </p:txBody>
      </p:sp>
      <p:pic>
        <p:nvPicPr>
          <p:cNvPr id="15364" name="Picture 4" descr="j029912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28600"/>
            <a:ext cx="1100138" cy="180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Домашнее задание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Прочитать «Введение» в учебнике (с. 4-6) и записи в тетради.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Подготовиться к проверочной работе на знание понятий.</a:t>
            </a:r>
          </a:p>
        </p:txBody>
      </p:sp>
      <p:pic>
        <p:nvPicPr>
          <p:cNvPr id="16388" name="Picture 4" descr="baby148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6934200" y="4343400"/>
            <a:ext cx="137636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 изучения новой темы: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7848600" cy="4114800"/>
          </a:xfrm>
          <a:solidFill>
            <a:schemeClr val="bg1"/>
          </a:solidFill>
        </p:spPr>
        <p:txBody>
          <a:bodyPr/>
          <a:lstStyle/>
          <a:p>
            <a:pPr marL="609600" indent="-609600" eaLnBrk="1" hangingPunct="1">
              <a:buClr>
                <a:schemeClr val="tx1"/>
              </a:buClr>
              <a:buFontTx/>
              <a:buAutoNum type="arabicPeriod"/>
              <a:defRPr/>
            </a:pP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такое «История России».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  <a:defRPr/>
            </a:pP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Периодизация истории России.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  <a:defRPr/>
            </a:pP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источники знаний по истории России.</a:t>
            </a:r>
          </a:p>
        </p:txBody>
      </p:sp>
      <p:pic>
        <p:nvPicPr>
          <p:cNvPr id="4100" name="Picture 6" descr="kok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5D5BE"/>
              </a:clrFrom>
              <a:clrTo>
                <a:srgbClr val="F5D5B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90800" y="3624263"/>
            <a:ext cx="6400800" cy="323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link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Всеобщая история</a:t>
            </a: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Font typeface="Arial" charset="0"/>
              <a:buChar char="–"/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человеческих обществ от возникновения до наших дней.</a:t>
            </a:r>
          </a:p>
        </p:txBody>
      </p:sp>
      <p:pic>
        <p:nvPicPr>
          <p:cNvPr id="11274" name="Picture 10" descr="Картинка 4 из 13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3429000"/>
            <a:ext cx="3409950" cy="2085975"/>
          </a:xfrm>
          <a:prstGeom prst="rect">
            <a:avLst/>
          </a:prstGeom>
          <a:ln w="88900" cap="sq" cmpd="thickThin">
            <a:solidFill>
              <a:schemeClr val="accent1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1280" name="Picture 16" descr="В глубоком Космосе представители космических цивилизаций возводили галактическую станцию-телепорт для исследования далеких галактик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29400" y="2971800"/>
            <a:ext cx="2162175" cy="3429000"/>
          </a:xfrm>
          <a:prstGeom prst="rect">
            <a:avLst/>
          </a:prstGeom>
          <a:ln w="88900" cap="sq" cmpd="thickThin">
            <a:solidFill>
              <a:schemeClr val="accent1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1281" name="AutoShape 17"/>
          <p:cNvSpPr>
            <a:spLocks noChangeArrowheads="1"/>
          </p:cNvSpPr>
          <p:nvPr/>
        </p:nvSpPr>
        <p:spPr bwMode="auto">
          <a:xfrm>
            <a:off x="5334000" y="4267200"/>
            <a:ext cx="976313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2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7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2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История Древнего Мира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Font typeface="Arial" charset="0"/>
              <a:buChar char="–"/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первый этап всеобщей истории, развитие человеческих обществ от возникновения до Великого переселения народов.</a:t>
            </a:r>
          </a:p>
        </p:txBody>
      </p:sp>
      <p:pic>
        <p:nvPicPr>
          <p:cNvPr id="14340" name="Picture 4" descr="Картинка 1 из 2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715000" y="4038600"/>
            <a:ext cx="3200400" cy="2263775"/>
          </a:xfrm>
          <a:prstGeom prst="rect">
            <a:avLst/>
          </a:prstGeom>
          <a:ln w="88900" cap="sq" cmpd="thickThin">
            <a:solidFill>
              <a:schemeClr val="accent1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4341" name="Picture 5" descr="xersones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219200" y="4038600"/>
            <a:ext cx="2971800" cy="2228850"/>
          </a:xfrm>
          <a:prstGeom prst="rect">
            <a:avLst/>
          </a:prstGeom>
          <a:ln w="88900" cap="sq" cmpd="thickThin">
            <a:solidFill>
              <a:schemeClr val="accent1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4342" name="AutoShape 6"/>
          <p:cNvSpPr>
            <a:spLocks noChangeArrowheads="1"/>
          </p:cNvSpPr>
          <p:nvPr/>
        </p:nvSpPr>
        <p:spPr bwMode="auto">
          <a:xfrm>
            <a:off x="4495800" y="4876800"/>
            <a:ext cx="976313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92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42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92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link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История Средних веков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Font typeface="Arial" charset="0"/>
              <a:buChar char="–"/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второй этап всеобщей истории, развитие человеческих обществ от Великого переселения народов до Великих географических открытий.</a:t>
            </a:r>
          </a:p>
        </p:txBody>
      </p:sp>
      <p:pic>
        <p:nvPicPr>
          <p:cNvPr id="15365" name="Picture 5" descr="Картинка 1 из 22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143000" y="3886200"/>
            <a:ext cx="3200400" cy="2263775"/>
          </a:xfrm>
          <a:prstGeom prst="rect">
            <a:avLst/>
          </a:prstGeom>
          <a:ln w="88900" cap="sq" cmpd="thickThin">
            <a:solidFill>
              <a:schemeClr val="accent1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5367" name="Picture 7" descr="Картинка 24 из 38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5791200" y="3886200"/>
            <a:ext cx="3124200" cy="2262188"/>
          </a:xfrm>
          <a:prstGeom prst="rect">
            <a:avLst/>
          </a:prstGeom>
          <a:ln w="88900" cap="sq" cmpd="thickThin">
            <a:solidFill>
              <a:schemeClr val="accent1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5368" name="AutoShape 8"/>
          <p:cNvSpPr>
            <a:spLocks noChangeArrowheads="1"/>
          </p:cNvSpPr>
          <p:nvPr/>
        </p:nvSpPr>
        <p:spPr bwMode="auto">
          <a:xfrm>
            <a:off x="4572000" y="4724400"/>
            <a:ext cx="976313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56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6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56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История России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371600"/>
            <a:ext cx="7315200" cy="4525963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 typeface="Arial" charset="0"/>
              <a:buChar char="–"/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часть всеобщей истории, история нашей Родины.</a:t>
            </a:r>
          </a:p>
        </p:txBody>
      </p:sp>
      <p:pic>
        <p:nvPicPr>
          <p:cNvPr id="8196" name="Picture 5" descr="MAP%20RUS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09600" y="2590800"/>
            <a:ext cx="8020050" cy="4049713"/>
          </a:xfrm>
          <a:prstGeom prst="rect">
            <a:avLst/>
          </a:prstGeom>
          <a:noFill/>
          <a:ln w="57150">
            <a:solidFill>
              <a:srgbClr val="800000"/>
            </a:solidFill>
            <a:miter lim="800000"/>
            <a:headEnd/>
            <a:tailEnd/>
          </a:ln>
        </p:spPr>
      </p:pic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381000"/>
            <a:ext cx="7696200" cy="15240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периоды истории России с древнейших времён до конца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XVI 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в.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905000"/>
            <a:ext cx="7543800" cy="4525963"/>
          </a:xfrm>
        </p:spPr>
        <p:txBody>
          <a:bodyPr/>
          <a:lstStyle/>
          <a:p>
            <a:pPr marL="609600" indent="-609600" eaLnBrk="1" hangingPunct="1">
              <a:buFontTx/>
              <a:buNone/>
              <a:defRPr/>
            </a:pPr>
            <a:r>
              <a:rPr lang="ru-RU" dirty="0" smtClean="0"/>
              <a:t>1.	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Восточные славяне в древности 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(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– VIII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вв.)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09600" indent="-609600" eaLnBrk="1" hangingPunct="1">
              <a:buFontTx/>
              <a:buNone/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	Древнерусское государство 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(IX – XII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вв.)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09600" indent="-609600" eaLnBrk="1" hangingPunct="1">
              <a:buFontTx/>
              <a:buNone/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	Политическая раздробленность на Руси (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XII – XV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вв.)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09600" indent="-609600" eaLnBrk="1" hangingPunct="1">
              <a:buFontTx/>
              <a:buNone/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	Становление единого государства Московская Русь (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XV – XVI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вв.)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800" decel="100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800" decel="100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800" decel="100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800" decel="100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800" decel="1000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link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8039100" cy="10668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Исторические источники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1024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24000" y="1600200"/>
            <a:ext cx="7391400" cy="4781550"/>
          </a:xfrm>
          <a:noFill/>
        </p:spPr>
        <p:txBody>
          <a:bodyPr/>
          <a:lstStyle/>
          <a:p>
            <a:pPr marL="742950" indent="-742950" eaLnBrk="1" hangingPunct="1">
              <a:buFont typeface="Arial" charset="0"/>
              <a:buChar char="–"/>
            </a:pPr>
            <a:r>
              <a:rPr lang="ru-RU" sz="4000" smtClean="0"/>
              <a:t>	все объекты, непосредственно отражающие исторический процесс и дающие возможность изучать прошлое человеческого общества. 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link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457200"/>
            <a:ext cx="4038600" cy="5668963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3200" u="sng" smtClean="0"/>
              <a:t>Вещественные</a:t>
            </a:r>
          </a:p>
          <a:p>
            <a:pPr algn="ctr" eaLnBrk="1" hangingPunct="1">
              <a:buFontTx/>
              <a:buNone/>
            </a:pPr>
            <a:endParaRPr lang="ru-RU" sz="3200" u="sng" smtClean="0"/>
          </a:p>
          <a:p>
            <a:pPr eaLnBrk="1" hangingPunct="1"/>
            <a:r>
              <a:rPr lang="ru-RU" sz="2400" smtClean="0"/>
              <a:t>Постройки или то, что от них осталось</a:t>
            </a:r>
          </a:p>
          <a:p>
            <a:pPr eaLnBrk="1" hangingPunct="1"/>
            <a:r>
              <a:rPr lang="ru-RU" sz="2400" smtClean="0"/>
              <a:t>Одежда</a:t>
            </a:r>
          </a:p>
          <a:p>
            <a:pPr eaLnBrk="1" hangingPunct="1"/>
            <a:r>
              <a:rPr lang="ru-RU" sz="2400" smtClean="0"/>
              <a:t>Домашняя утварь</a:t>
            </a:r>
          </a:p>
          <a:p>
            <a:pPr eaLnBrk="1" hangingPunct="1"/>
            <a:r>
              <a:rPr lang="ru-RU" sz="2400" smtClean="0"/>
              <a:t>Украшения</a:t>
            </a:r>
          </a:p>
          <a:p>
            <a:pPr eaLnBrk="1" hangingPunct="1"/>
            <a:r>
              <a:rPr lang="ru-RU" sz="2400" smtClean="0"/>
              <a:t>Монеты</a:t>
            </a:r>
          </a:p>
          <a:p>
            <a:pPr eaLnBrk="1" hangingPunct="1"/>
            <a:r>
              <a:rPr lang="ru-RU" sz="2400" smtClean="0"/>
              <a:t>Рисунки, картины</a:t>
            </a:r>
          </a:p>
          <a:p>
            <a:pPr eaLnBrk="1" hangingPunct="1"/>
            <a:r>
              <a:rPr lang="ru-RU" sz="2400" smtClean="0"/>
              <a:t>Орудия труда</a:t>
            </a:r>
          </a:p>
          <a:p>
            <a:pPr eaLnBrk="1" hangingPunct="1"/>
            <a:r>
              <a:rPr lang="ru-RU" sz="2400" smtClean="0"/>
              <a:t>Оружие</a:t>
            </a:r>
          </a:p>
        </p:txBody>
      </p:sp>
      <p:sp>
        <p:nvSpPr>
          <p:cNvPr id="11267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457200"/>
            <a:ext cx="4038600" cy="56689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3200" u="sng" smtClean="0"/>
              <a:t>Письменные</a:t>
            </a:r>
          </a:p>
          <a:p>
            <a:pPr algn="ctr" eaLnBrk="1" hangingPunct="1">
              <a:buFontTx/>
              <a:buNone/>
            </a:pPr>
            <a:endParaRPr lang="ru-RU" sz="2400" u="sng" smtClean="0"/>
          </a:p>
          <a:p>
            <a:pPr eaLnBrk="1" hangingPunct="1"/>
            <a:r>
              <a:rPr lang="ru-RU" sz="2400" smtClean="0"/>
              <a:t>Летописи</a:t>
            </a:r>
          </a:p>
          <a:p>
            <a:pPr eaLnBrk="1" hangingPunct="1"/>
            <a:r>
              <a:rPr lang="ru-RU" sz="2400" smtClean="0"/>
              <a:t>Деловые документы</a:t>
            </a:r>
          </a:p>
          <a:p>
            <a:pPr eaLnBrk="1" hangingPunct="1"/>
            <a:r>
              <a:rPr lang="ru-RU" sz="2400" smtClean="0"/>
              <a:t>Грамоты</a:t>
            </a:r>
          </a:p>
          <a:p>
            <a:pPr eaLnBrk="1" hangingPunct="1"/>
            <a:r>
              <a:rPr lang="ru-RU" sz="2400" smtClean="0"/>
              <a:t>Письма</a:t>
            </a:r>
          </a:p>
          <a:p>
            <a:pPr eaLnBrk="1" hangingPunct="1"/>
            <a:r>
              <a:rPr lang="ru-RU" sz="2400" smtClean="0"/>
              <a:t>Литературные произведения </a:t>
            </a:r>
          </a:p>
          <a:p>
            <a:pPr eaLnBrk="1" hangingPunct="1"/>
            <a:endParaRPr lang="ru-RU" sz="2400" smtClean="0"/>
          </a:p>
        </p:txBody>
      </p:sp>
      <p:sp>
        <p:nvSpPr>
          <p:cNvPr id="11268" name="Line 7"/>
          <p:cNvSpPr>
            <a:spLocks noChangeShapeType="1"/>
          </p:cNvSpPr>
          <p:nvPr/>
        </p:nvSpPr>
        <p:spPr bwMode="auto">
          <a:xfrm>
            <a:off x="2362200" y="9906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269" name="Line 8"/>
          <p:cNvSpPr>
            <a:spLocks noChangeShapeType="1"/>
          </p:cNvSpPr>
          <p:nvPr/>
        </p:nvSpPr>
        <p:spPr bwMode="auto">
          <a:xfrm>
            <a:off x="6629400" y="9906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pic>
        <p:nvPicPr>
          <p:cNvPr id="11270" name="Picture 9" descr="hol7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743200" y="5105400"/>
            <a:ext cx="1866900" cy="141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Picture 12" descr="Картинка 1 из 14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0" y="4648200"/>
            <a:ext cx="2743200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rketing Plan">
  <a:themeElements>
    <a:clrScheme name="Marketing Plan 1">
      <a:dk1>
        <a:srgbClr val="336699"/>
      </a:dk1>
      <a:lt1>
        <a:srgbClr val="FFFFFF"/>
      </a:lt1>
      <a:dk2>
        <a:srgbClr val="0066FF"/>
      </a:dk2>
      <a:lt2>
        <a:srgbClr val="AFB5D2"/>
      </a:lt2>
      <a:accent1>
        <a:srgbClr val="66CCFF"/>
      </a:accent1>
      <a:accent2>
        <a:srgbClr val="99FFCC"/>
      </a:accent2>
      <a:accent3>
        <a:srgbClr val="FFFFFF"/>
      </a:accent3>
      <a:accent4>
        <a:srgbClr val="2A5682"/>
      </a:accent4>
      <a:accent5>
        <a:srgbClr val="B8E2FF"/>
      </a:accent5>
      <a:accent6>
        <a:srgbClr val="8AE7B9"/>
      </a:accent6>
      <a:hlink>
        <a:srgbClr val="FF99FF"/>
      </a:hlink>
      <a:folHlink>
        <a:srgbClr val="CCCCFF"/>
      </a:folHlink>
    </a:clrScheme>
    <a:fontScheme name="Marketing Pla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rketing Plan 1">
        <a:dk1>
          <a:srgbClr val="336699"/>
        </a:dk1>
        <a:lt1>
          <a:srgbClr val="FFFFFF"/>
        </a:lt1>
        <a:dk2>
          <a:srgbClr val="0066FF"/>
        </a:dk2>
        <a:lt2>
          <a:srgbClr val="AFB5D2"/>
        </a:lt2>
        <a:accent1>
          <a:srgbClr val="66CCFF"/>
        </a:accent1>
        <a:accent2>
          <a:srgbClr val="99FFCC"/>
        </a:accent2>
        <a:accent3>
          <a:srgbClr val="FFFFFF"/>
        </a:accent3>
        <a:accent4>
          <a:srgbClr val="2A5682"/>
        </a:accent4>
        <a:accent5>
          <a:srgbClr val="B8E2FF"/>
        </a:accent5>
        <a:accent6>
          <a:srgbClr val="8AE7B9"/>
        </a:accent6>
        <a:hlink>
          <a:srgbClr val="FF99FF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keting Plan 2">
        <a:dk1>
          <a:srgbClr val="003366"/>
        </a:dk1>
        <a:lt1>
          <a:srgbClr val="CCECFF"/>
        </a:lt1>
        <a:dk2>
          <a:srgbClr val="4B3384"/>
        </a:dk2>
        <a:lt2>
          <a:srgbClr val="849CBB"/>
        </a:lt2>
        <a:accent1>
          <a:srgbClr val="90DBFF"/>
        </a:accent1>
        <a:accent2>
          <a:srgbClr val="99FFCC"/>
        </a:accent2>
        <a:accent3>
          <a:srgbClr val="E2F4FF"/>
        </a:accent3>
        <a:accent4>
          <a:srgbClr val="002A56"/>
        </a:accent4>
        <a:accent5>
          <a:srgbClr val="C6EAFF"/>
        </a:accent5>
        <a:accent6>
          <a:srgbClr val="8AE7B9"/>
        </a:accent6>
        <a:hlink>
          <a:srgbClr val="DFC0FF"/>
        </a:hlink>
        <a:folHlink>
          <a:srgbClr val="6DC5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keting Plan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Marketing Plan</Template>
  <TotalTime>223</TotalTime>
  <Words>221</Words>
  <Application>Microsoft PowerPoint</Application>
  <PresentationFormat>Экран (4:3)</PresentationFormat>
  <Paragraphs>57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Times New Roman</vt:lpstr>
      <vt:lpstr>Arial</vt:lpstr>
      <vt:lpstr>Calibri</vt:lpstr>
      <vt:lpstr>Marketing Plan</vt:lpstr>
      <vt:lpstr>Введение в предмет  «История России»</vt:lpstr>
      <vt:lpstr>План изучения новой темы:</vt:lpstr>
      <vt:lpstr>Всеобщая история</vt:lpstr>
      <vt:lpstr>История Древнего Мира</vt:lpstr>
      <vt:lpstr>История Средних веков</vt:lpstr>
      <vt:lpstr>История России</vt:lpstr>
      <vt:lpstr>Основные периоды истории России с древнейших времён до конца XVI в.</vt:lpstr>
      <vt:lpstr>Исторические источники </vt:lpstr>
      <vt:lpstr>Слайд 9</vt:lpstr>
      <vt:lpstr>      Летопись -   </vt:lpstr>
      <vt:lpstr>Науки, собирающие данные о прошлом:</vt:lpstr>
      <vt:lpstr>Закрепление.</vt:lpstr>
      <vt:lpstr>Вывод.</vt:lpstr>
      <vt:lpstr>Домашнее задание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Pre-installed OEM user</cp:lastModifiedBy>
  <cp:revision>6</cp:revision>
  <cp:lastPrinted>1601-01-01T00:00:00Z</cp:lastPrinted>
  <dcterms:created xsi:type="dcterms:W3CDTF">1601-01-01T00:00:00Z</dcterms:created>
  <dcterms:modified xsi:type="dcterms:W3CDTF">2014-12-07T13:29:21Z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