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08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2235F-C42B-46E4-94C0-4BAFF0E86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E841B-01CA-4B60-843B-DB477A6A9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223B8-0E35-48CD-B1E6-B868E1983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42A8-4495-456A-8881-E2C03B59B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8C50A-B1BD-4511-8622-257F1A7A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A4A27-96EE-4865-A646-36C58581D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A89A-2FFA-4301-BF6D-855DA3EB0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D0012-3192-4FE1-89F8-7CDD97396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1DF1-AC07-4073-B961-6E5054D28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1716C-8B20-4756-BB83-1EDDCFC36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FE91-FA03-4E5E-8E3A-8B0B9407D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B112B-FC5E-4685-8D6F-690A5D664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4505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4E596137-4F77-4548-BD28-B324B3045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ru/thumb/e/ea/Karta_pereseleniya.jpg/800px-Karta_pereseleniy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ru/thumb/e/ea/Karta_pereseleniya.jpg/800px-Karta_pereseleniya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s39.radikal.ru/i085/0810/47/7c8a8d349ff3t.jpg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www.museum.ru/imgB.asp?1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1524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Введение в предмет </a:t>
            </a:r>
            <a:br>
              <a:rPr lang="ru-RU" b="1" smtClean="0"/>
            </a:br>
            <a:r>
              <a:rPr lang="ru-RU" b="1" smtClean="0"/>
              <a:t>«История России»</a:t>
            </a:r>
          </a:p>
        </p:txBody>
      </p:sp>
      <p:pic>
        <p:nvPicPr>
          <p:cNvPr id="3075" name="Picture 6" descr="3_20_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1905000"/>
            <a:ext cx="5100638" cy="3638550"/>
          </a:xfr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	Летопись -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1524000"/>
            <a:ext cx="4800600" cy="4906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	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событий по годам, главный источник знаний по истории России с древнейших времён до к.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</a:t>
            </a:r>
          </a:p>
        </p:txBody>
      </p:sp>
      <p:pic>
        <p:nvPicPr>
          <p:cNvPr id="24584" name="Picture 8" descr="Летописец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33400" y="914400"/>
            <a:ext cx="4073525" cy="5440363"/>
          </a:xfrm>
          <a:ln w="88900" cap="sq" cmpd="thickThin">
            <a:solidFill>
              <a:schemeClr val="accent1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286500" cy="11239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Науки, собирающие данные о прошлом: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Археология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наука, изучающая прошлое по вещественным источникам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наука, изучающая языки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Фольклористика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наука, изучающая народное творчество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919663"/>
            <a:ext cx="20574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247650"/>
            <a:ext cx="7772400" cy="9715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7162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Всеобщая история, история Древнего мира, история Средних веков, история России;</a:t>
            </a:r>
          </a:p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периоды истории России с древнейших времён до конца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</a:t>
            </a:r>
          </a:p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Исторические источники, виды исторических источников.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4478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/>
              <a:t>	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России – часть всеобщей истории, история нашей Родины. В 6 классе изучается история России с древнейших времён до конца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 Основные источники знаний по истории России этого времени – данные летописей, археологии, лингвистики, фольклористики.</a:t>
            </a:r>
          </a:p>
        </p:txBody>
      </p:sp>
      <p:pic>
        <p:nvPicPr>
          <p:cNvPr id="15364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110013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Прочитать «Введение» в учебнике (с. 4-6) и записи в тетради.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Подготовиться к проверочной работе на знание понятий.</a:t>
            </a:r>
          </a:p>
        </p:txBody>
      </p:sp>
      <p:pic>
        <p:nvPicPr>
          <p:cNvPr id="16388" name="Picture 4" descr="baby14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34200" y="4343400"/>
            <a:ext cx="13763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изучения новой темы: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848600" cy="411480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«История России».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Периодизация истории России.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источники знаний по истории России.</a:t>
            </a:r>
          </a:p>
        </p:txBody>
      </p:sp>
      <p:pic>
        <p:nvPicPr>
          <p:cNvPr id="4100" name="Picture 6" descr="kok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D5BE"/>
              </a:clrFrom>
              <a:clrTo>
                <a:srgbClr val="F5D5B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624263"/>
            <a:ext cx="6400800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Всеобщая история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Arial" charset="0"/>
              <a:buChar char="–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человеческих обществ от возникновения до наших дней.</a:t>
            </a:r>
          </a:p>
        </p:txBody>
      </p:sp>
      <p:pic>
        <p:nvPicPr>
          <p:cNvPr id="11274" name="Picture 10" descr="Картинка 4 из 1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429000"/>
            <a:ext cx="3409950" cy="2085975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80" name="Picture 16" descr="В глубоком Космосе представители космических цивилизаций возводили галактическую станцию-телепорт для исследования далеких галакт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971800"/>
            <a:ext cx="2162175" cy="342900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5334000" y="42672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Древнего Мира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Arial" charset="0"/>
              <a:buChar char="–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этап всеобщей истории, развитие человеческих обществ от возникновения до Великого переселения народов.</a:t>
            </a:r>
          </a:p>
        </p:txBody>
      </p:sp>
      <p:pic>
        <p:nvPicPr>
          <p:cNvPr id="14340" name="Picture 4" descr="Картинка 1 из 2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5000" y="4038600"/>
            <a:ext cx="3200400" cy="2263775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341" name="Picture 5" descr="xersone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9200" y="4038600"/>
            <a:ext cx="2971800" cy="222885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495800" y="48768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2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2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2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Средних веков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Arial" charset="0"/>
              <a:buChar char="–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этап всеобщей истории, развитие человеческих обществ от Великого переселения народов до Великих географических открытий.</a:t>
            </a:r>
          </a:p>
        </p:txBody>
      </p:sp>
      <p:pic>
        <p:nvPicPr>
          <p:cNvPr id="15365" name="Picture 5" descr="Картинка 1 из 2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143000" y="3886200"/>
            <a:ext cx="3200400" cy="2263775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367" name="Picture 7" descr="Картинка 24 из 3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91200" y="3886200"/>
            <a:ext cx="3124200" cy="2262188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4572000" y="47244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6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6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6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России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7315200" cy="4525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Arial" charset="0"/>
              <a:buChar char="–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всеобщей истории, история нашей Родины.</a:t>
            </a:r>
          </a:p>
        </p:txBody>
      </p:sp>
      <p:pic>
        <p:nvPicPr>
          <p:cNvPr id="8196" name="Picture 5" descr="MAP%20RU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9600" y="2590800"/>
            <a:ext cx="8020050" cy="4049713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696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периоды истории России с древнейших времён до конца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5438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dirty="0" smtClean="0"/>
              <a:t>1.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Восточные славяне в древности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– VIII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вв.)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Древнерусское государство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(IX – XII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вв.)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Политическая раздробленность на Руси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 – XV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вв.)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Становление единого государства Московская Русь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 – XVI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вв.)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decel="100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391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Исторические источники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391400" cy="4781550"/>
          </a:xfrm>
          <a:noFill/>
        </p:spPr>
        <p:txBody>
          <a:bodyPr/>
          <a:lstStyle/>
          <a:p>
            <a:pPr marL="742950" indent="-742950" eaLnBrk="1" hangingPunct="1">
              <a:buFont typeface="Arial" charset="0"/>
              <a:buChar char="–"/>
            </a:pPr>
            <a:r>
              <a:rPr lang="ru-RU" sz="4000" smtClean="0"/>
              <a:t>	все объекты, непосредственно отражающие исторический процесс и дающие возможность изучать прошлое человеческого общества. 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4038600" cy="5668963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u="sng" smtClean="0"/>
              <a:t>Вещественные</a:t>
            </a:r>
          </a:p>
          <a:p>
            <a:pPr algn="ctr" eaLnBrk="1" hangingPunct="1">
              <a:buFontTx/>
              <a:buNone/>
            </a:pPr>
            <a:endParaRPr lang="ru-RU" sz="3200" u="sng" smtClean="0"/>
          </a:p>
          <a:p>
            <a:pPr eaLnBrk="1" hangingPunct="1"/>
            <a:r>
              <a:rPr lang="ru-RU" sz="2400" smtClean="0"/>
              <a:t>Постройки или то, что от них осталось</a:t>
            </a:r>
          </a:p>
          <a:p>
            <a:pPr eaLnBrk="1" hangingPunct="1"/>
            <a:r>
              <a:rPr lang="ru-RU" sz="2400" smtClean="0"/>
              <a:t>Одежда</a:t>
            </a:r>
          </a:p>
          <a:p>
            <a:pPr eaLnBrk="1" hangingPunct="1"/>
            <a:r>
              <a:rPr lang="ru-RU" sz="2400" smtClean="0"/>
              <a:t>Домашняя утварь</a:t>
            </a:r>
          </a:p>
          <a:p>
            <a:pPr eaLnBrk="1" hangingPunct="1"/>
            <a:r>
              <a:rPr lang="ru-RU" sz="2400" smtClean="0"/>
              <a:t>Украшения</a:t>
            </a:r>
          </a:p>
          <a:p>
            <a:pPr eaLnBrk="1" hangingPunct="1"/>
            <a:r>
              <a:rPr lang="ru-RU" sz="2400" smtClean="0"/>
              <a:t>Монеты</a:t>
            </a:r>
          </a:p>
          <a:p>
            <a:pPr eaLnBrk="1" hangingPunct="1"/>
            <a:r>
              <a:rPr lang="ru-RU" sz="2400" smtClean="0"/>
              <a:t>Рисунки, картины</a:t>
            </a:r>
          </a:p>
          <a:p>
            <a:pPr eaLnBrk="1" hangingPunct="1"/>
            <a:r>
              <a:rPr lang="ru-RU" sz="2400" smtClean="0"/>
              <a:t>Орудия труда</a:t>
            </a:r>
          </a:p>
          <a:p>
            <a:pPr eaLnBrk="1" hangingPunct="1"/>
            <a:r>
              <a:rPr lang="ru-RU" sz="2400" smtClean="0"/>
              <a:t>Оружие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57200"/>
            <a:ext cx="4038600" cy="5668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u="sng" smtClean="0"/>
              <a:t>Письменные</a:t>
            </a:r>
          </a:p>
          <a:p>
            <a:pPr algn="ctr" eaLnBrk="1" hangingPunct="1">
              <a:buFontTx/>
              <a:buNone/>
            </a:pPr>
            <a:endParaRPr lang="ru-RU" sz="2400" u="sng" smtClean="0"/>
          </a:p>
          <a:p>
            <a:pPr eaLnBrk="1" hangingPunct="1"/>
            <a:r>
              <a:rPr lang="ru-RU" sz="2400" smtClean="0"/>
              <a:t>Летописи</a:t>
            </a:r>
          </a:p>
          <a:p>
            <a:pPr eaLnBrk="1" hangingPunct="1"/>
            <a:r>
              <a:rPr lang="ru-RU" sz="2400" smtClean="0"/>
              <a:t>Деловые документы</a:t>
            </a:r>
          </a:p>
          <a:p>
            <a:pPr eaLnBrk="1" hangingPunct="1"/>
            <a:r>
              <a:rPr lang="ru-RU" sz="2400" smtClean="0"/>
              <a:t>Грамоты</a:t>
            </a:r>
          </a:p>
          <a:p>
            <a:pPr eaLnBrk="1" hangingPunct="1"/>
            <a:r>
              <a:rPr lang="ru-RU" sz="2400" smtClean="0"/>
              <a:t>Письма</a:t>
            </a:r>
          </a:p>
          <a:p>
            <a:pPr eaLnBrk="1" hangingPunct="1"/>
            <a:r>
              <a:rPr lang="ru-RU" sz="2400" smtClean="0"/>
              <a:t>Литературные произведения </a:t>
            </a:r>
          </a:p>
          <a:p>
            <a:pPr eaLnBrk="1" hangingPunct="1"/>
            <a:endParaRPr lang="ru-RU" sz="2400" smtClean="0"/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>
            <a:off x="2362200" y="990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6629400" y="990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1270" name="Picture 9" descr="hol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43200" y="5105400"/>
            <a:ext cx="18669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Картинка 1 из 14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648200"/>
            <a:ext cx="27432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</Template>
  <TotalTime>223</TotalTime>
  <Words>221</Words>
  <Application>Microsoft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Marketing Plan</vt:lpstr>
      <vt:lpstr>Введение в предмет  «История России»</vt:lpstr>
      <vt:lpstr>План изучения новой темы:</vt:lpstr>
      <vt:lpstr>Всеобщая история</vt:lpstr>
      <vt:lpstr>История Древнего Мира</vt:lpstr>
      <vt:lpstr>История Средних веков</vt:lpstr>
      <vt:lpstr>История России</vt:lpstr>
      <vt:lpstr>Основные периоды истории России с древнейших времён до конца XVI в.</vt:lpstr>
      <vt:lpstr>Исторические источники </vt:lpstr>
      <vt:lpstr>Слайд 9</vt:lpstr>
      <vt:lpstr>      Летопись -   </vt:lpstr>
      <vt:lpstr>Науки, собирающие данные о прошлом:</vt:lpstr>
      <vt:lpstr>Закрепление.</vt:lpstr>
      <vt:lpstr>Вывод.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Pre-installed OEM user</cp:lastModifiedBy>
  <cp:revision>6</cp:revision>
  <cp:lastPrinted>1601-01-01T00:00:00Z</cp:lastPrinted>
  <dcterms:created xsi:type="dcterms:W3CDTF">1601-01-01T00:00:00Z</dcterms:created>
  <dcterms:modified xsi:type="dcterms:W3CDTF">2014-12-07T13:29:21Z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