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1" r:id="rId4"/>
    <p:sldId id="260" r:id="rId5"/>
    <p:sldId id="267" r:id="rId6"/>
    <p:sldId id="272" r:id="rId7"/>
    <p:sldId id="273" r:id="rId8"/>
    <p:sldId id="261" r:id="rId9"/>
    <p:sldId id="262" r:id="rId10"/>
    <p:sldId id="274" r:id="rId11"/>
    <p:sldId id="275" r:id="rId12"/>
    <p:sldId id="264" r:id="rId13"/>
    <p:sldId id="265" r:id="rId14"/>
    <p:sldId id="266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121"/>
    <a:srgbClr val="68D220"/>
    <a:srgbClr val="660066"/>
    <a:srgbClr val="56D438"/>
    <a:srgbClr val="008000"/>
    <a:srgbClr val="1BB154"/>
    <a:srgbClr val="FF3399"/>
    <a:srgbClr val="99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91" autoAdjust="0"/>
  </p:normalViewPr>
  <p:slideViewPr>
    <p:cSldViewPr>
      <p:cViewPr varScale="1">
        <p:scale>
          <a:sx n="59" d="100"/>
          <a:sy n="59" d="100"/>
        </p:scale>
        <p:origin x="-16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571744"/>
            <a:ext cx="7772400" cy="1470025"/>
          </a:xfrm>
        </p:spPr>
        <p:txBody>
          <a:bodyPr>
            <a:normAutofit/>
          </a:bodyPr>
          <a:lstStyle/>
          <a:p>
            <a:r>
              <a:rPr lang="ru-RU" b="1" spc="300" dirty="0" smtClean="0">
                <a:ln w="1143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Княжества Северо-Восточной Руси.</a:t>
            </a:r>
            <a:endParaRPr lang="ru-RU" b="1" spc="300" dirty="0">
              <a:ln w="11430" cmpd="sng">
                <a:solidFill>
                  <a:srgbClr val="FFC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941168"/>
            <a:ext cx="6984776" cy="1554888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404664"/>
            <a:ext cx="62646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 истории России  в 6 классе </a:t>
            </a:r>
          </a:p>
          <a:p>
            <a:pPr lvl="0" algn="ctr">
              <a:spcBef>
                <a:spcPct val="20000"/>
              </a:spcBef>
            </a:pPr>
            <a:r>
              <a:rPr lang="ru-RU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учебнику Андреева И. Л., Фёдорова И. Н.</a:t>
            </a:r>
          </a:p>
          <a:p>
            <a:pPr lvl="0" algn="ctr">
              <a:spcBef>
                <a:spcPct val="20000"/>
              </a:spcBef>
            </a:pPr>
            <a:r>
              <a:rPr lang="ru-RU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«История России с древнейших времён до </a:t>
            </a:r>
            <a:r>
              <a:rPr lang="en-US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XVI </a:t>
            </a:r>
            <a:r>
              <a:rPr lang="ru-RU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>
            <a:off x="2123728" y="1386882"/>
            <a:ext cx="6336704" cy="1322037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9460959"/>
              </p:ext>
            </p:extLst>
          </p:nvPr>
        </p:nvGraphicFramePr>
        <p:xfrm>
          <a:off x="683568" y="2924944"/>
          <a:ext cx="7776864" cy="3168352"/>
        </p:xfrm>
        <a:graphic>
          <a:graphicData uri="http://schemas.openxmlformats.org/drawingml/2006/table">
            <a:tbl>
              <a:tblPr/>
              <a:tblGrid>
                <a:gridCol w="1477546"/>
                <a:gridCol w="3197819"/>
                <a:gridCol w="3101499"/>
              </a:tblGrid>
              <a:tr h="7037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Князья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 и </a:t>
                      </a: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годы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правления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56554" marR="56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Внешняя политика (оборона, походы, договоры)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56554" marR="56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99"/>
                    </a:solidFill>
                  </a:tcPr>
                </a:tc>
                <a:tc>
                  <a:txBody>
                    <a:bodyPr/>
                    <a:lstStyle>
                      <a:lvl1pPr marL="298450" indent="-2984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298450" marR="0" lvl="0" indent="-298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Внутренняя политика (реформы и преобразования)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56554" marR="56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99"/>
                    </a:solidFill>
                  </a:tcPr>
                </a:tc>
              </a:tr>
              <a:tr h="24368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algn="ctr"/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Андрей </a:t>
                      </a:r>
                    </a:p>
                    <a:p>
                      <a:pPr algn="ctr"/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Боголюбский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 </a:t>
                      </a:r>
                    </a:p>
                  </a:txBody>
                  <a:tcPr marL="56554" marR="56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4A"/>
                    </a:solidFill>
                  </a:tcPr>
                </a:tc>
                <a:tc>
                  <a:txBody>
                    <a:bodyPr/>
                    <a:lstStyle>
                      <a:lvl1pPr marL="20638" eaLnBrk="0" hangingPunct="0">
                        <a:spcBef>
                          <a:spcPct val="20000"/>
                        </a:spcBef>
                        <a:tabLst>
                          <a:tab pos="2230438" algn="l"/>
                        </a:tabLst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2230438" algn="l"/>
                        </a:tabLst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2230438" algn="l"/>
                        </a:tabLs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230438" algn="l"/>
                        </a:tabLs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230438" algn="l"/>
                        </a:tabLs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30438" algn="l"/>
                        </a:tabLs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30438" algn="l"/>
                        </a:tabLs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30438" algn="l"/>
                        </a:tabLs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30438" algn="l"/>
                        </a:tabLs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0638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2230438" algn="l"/>
                        </a:tabLst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56554" marR="56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4A"/>
                    </a:solidFill>
                  </a:tcPr>
                </a:tc>
                <a:tc>
                  <a:txBody>
                    <a:bodyPr/>
                    <a:lstStyle>
                      <a:lvl1pPr marL="171450" indent="-1714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56554" marR="56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4A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123728" y="404664"/>
            <a:ext cx="63367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Развитие Владимиро-Суздальского </a:t>
            </a:r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княжества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На основе текста учебника продолжите заполнение текстовой таблицы</a:t>
            </a:r>
            <a:endParaRPr lang="ru-RU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996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>
            <a:off x="1907704" y="1484784"/>
            <a:ext cx="6192688" cy="1274440"/>
          </a:xfrm>
          <a:prstGeom prst="downArrowCallout">
            <a:avLst/>
          </a:prstGeom>
          <a:solidFill>
            <a:srgbClr val="68D2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404664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Развитие Владимиро-Суздальского княжества</a:t>
            </a:r>
          </a:p>
          <a:p>
            <a:pPr algn="ctr"/>
            <a:endParaRPr lang="ru-RU" sz="28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3600" b="1" dirty="0" smtClean="0">
                <a:solidFill>
                  <a:srgbClr val="FF2121"/>
                </a:solidFill>
                <a:latin typeface="+mj-lt"/>
              </a:rPr>
              <a:t>ПРОВЕРЬ СЕБЯ!!!</a:t>
            </a:r>
            <a:endParaRPr lang="ru-RU" sz="3600" dirty="0">
              <a:solidFill>
                <a:srgbClr val="FF2121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8431213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644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429000"/>
            <a:ext cx="8280920" cy="29851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Прочитайте </a:t>
            </a:r>
            <a:r>
              <a:rPr lang="ru-RU" b="1" i="1" dirty="0">
                <a:solidFill>
                  <a:srgbClr val="002060"/>
                </a:solidFill>
              </a:rPr>
              <a:t>эпиграф к параграфу и ответьте на вопросы.</a:t>
            </a:r>
          </a:p>
          <a:p>
            <a:r>
              <a:rPr lang="ru-RU" dirty="0"/>
              <a:t>1) Как относился Андрей </a:t>
            </a:r>
            <a:r>
              <a:rPr lang="ru-RU" dirty="0" err="1"/>
              <a:t>Боголюбский</a:t>
            </a:r>
            <a:r>
              <a:rPr lang="ru-RU" dirty="0"/>
              <a:t> к борьбе за киевский пре­стол?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) В Суздальской земле было спокойнее для княжеской власти или за этот покой нужно было бороться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476672"/>
            <a:ext cx="6624736" cy="286232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r"/>
            <a:r>
              <a:rPr lang="ru-RU" b="1" i="1" dirty="0">
                <a:latin typeface="Arial Black" panose="020B0A04020102020204" pitchFamily="34" charset="0"/>
              </a:rPr>
              <a:t>«Смущался князь Андрей, видя настроение своей братии, племянников и всех </a:t>
            </a:r>
            <a:r>
              <a:rPr lang="ru-RU" b="1" i="1" dirty="0" smtClean="0">
                <a:latin typeface="Arial Black" panose="020B0A04020102020204" pitchFamily="34" charset="0"/>
              </a:rPr>
              <a:t>сродников </a:t>
            </a:r>
            <a:r>
              <a:rPr lang="ru-RU" b="1" i="1" dirty="0">
                <a:latin typeface="Arial Black" panose="020B0A04020102020204" pitchFamily="34" charset="0"/>
              </a:rPr>
              <a:t>своих; вечно они в мятеже и волнении… добиваясь великого княжения киевского, ни у кого из них ни с кем мира нет, и оттого все княжения запустели… не сказавшись отцу, решился уйти к себе в Ростов и Суздаль – там-де поспокойнее» </a:t>
            </a:r>
            <a:r>
              <a:rPr lang="ru-RU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b="1" u="sng" dirty="0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Летопись о возвращении Андрея </a:t>
            </a:r>
            <a:r>
              <a:rPr lang="ru-RU" b="1" u="sng" dirty="0" err="1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Боголюбского</a:t>
            </a:r>
            <a:r>
              <a:rPr lang="ru-RU" b="1" u="sng" dirty="0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в Суздальскую землю в 1155 году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481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b="1" i="1" dirty="0">
                <a:solidFill>
                  <a:srgbClr val="002060"/>
                </a:solidFill>
              </a:rPr>
              <a:t>Соотнесите даты, указанные на ленте времени, со </a:t>
            </a:r>
            <a:r>
              <a:rPr lang="ru-RU" b="1" i="1" dirty="0" smtClean="0">
                <a:solidFill>
                  <a:srgbClr val="002060"/>
                </a:solidFill>
              </a:rPr>
              <a:t>следующи­ми </a:t>
            </a:r>
            <a:r>
              <a:rPr lang="ru-RU" b="1" i="1" dirty="0">
                <a:solidFill>
                  <a:srgbClr val="002060"/>
                </a:solidFill>
              </a:rPr>
              <a:t>событиями: 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lvl="0"/>
            <a:r>
              <a:rPr lang="ru-RU" b="1" dirty="0" smtClean="0"/>
              <a:t>1</a:t>
            </a:r>
            <a:r>
              <a:rPr lang="ru-RU" b="1" dirty="0"/>
              <a:t>) заговор против Андрея </a:t>
            </a:r>
            <a:r>
              <a:rPr lang="ru-RU" b="1" dirty="0" err="1"/>
              <a:t>Боголюбского</a:t>
            </a:r>
            <a:r>
              <a:rPr lang="ru-RU" b="1" dirty="0"/>
              <a:t>, </a:t>
            </a:r>
            <a:r>
              <a:rPr lang="ru-RU" b="1" dirty="0" smtClean="0"/>
              <a:t>народное восстание </a:t>
            </a:r>
            <a:r>
              <a:rPr lang="ru-RU" b="1" dirty="0"/>
              <a:t>в Боголюбове и Владимире; </a:t>
            </a:r>
            <a:endParaRPr lang="ru-RU" b="1" dirty="0" smtClean="0"/>
          </a:p>
          <a:p>
            <a:pPr lvl="0"/>
            <a:r>
              <a:rPr lang="ru-RU" b="1" dirty="0" smtClean="0"/>
              <a:t>2</a:t>
            </a:r>
            <a:r>
              <a:rPr lang="ru-RU" b="1" dirty="0"/>
              <a:t>) первое упоминание в </a:t>
            </a:r>
            <a:r>
              <a:rPr lang="ru-RU" b="1" dirty="0" smtClean="0"/>
              <a:t>лето­писях </a:t>
            </a:r>
            <a:r>
              <a:rPr lang="ru-RU" b="1" dirty="0"/>
              <a:t>о Москве; </a:t>
            </a:r>
            <a:endParaRPr lang="ru-RU" b="1" dirty="0" smtClean="0"/>
          </a:p>
          <a:p>
            <a:pPr lvl="0"/>
            <a:r>
              <a:rPr lang="ru-RU" b="1" dirty="0" smtClean="0"/>
              <a:t>3</a:t>
            </a:r>
            <a:r>
              <a:rPr lang="ru-RU" b="1" dirty="0"/>
              <a:t>) Андрей </a:t>
            </a:r>
            <a:r>
              <a:rPr lang="ru-RU" b="1" dirty="0" err="1"/>
              <a:t>Боголюбский</a:t>
            </a:r>
            <a:r>
              <a:rPr lang="ru-RU" b="1" dirty="0"/>
              <a:t> становится великим </a:t>
            </a:r>
            <a:r>
              <a:rPr lang="ru-RU" b="1" dirty="0" smtClean="0"/>
              <a:t>киев­ским </a:t>
            </a:r>
            <a:r>
              <a:rPr lang="ru-RU" b="1" dirty="0"/>
              <a:t>князем; </a:t>
            </a:r>
            <a:endParaRPr lang="ru-RU" b="1" dirty="0" smtClean="0"/>
          </a:p>
          <a:p>
            <a:pPr lvl="0"/>
            <a:r>
              <a:rPr lang="ru-RU" b="1" dirty="0" smtClean="0"/>
              <a:t>4</a:t>
            </a:r>
            <a:r>
              <a:rPr lang="ru-RU" b="1" dirty="0"/>
              <a:t>) строительство первого Московского </a:t>
            </a:r>
            <a:r>
              <a:rPr lang="ru-RU" b="1" dirty="0" smtClean="0"/>
              <a:t>деревянного Кремля</a:t>
            </a:r>
            <a:r>
              <a:rPr lang="ru-RU" b="1" dirty="0"/>
              <a:t>; </a:t>
            </a:r>
            <a:endParaRPr lang="ru-RU" b="1" dirty="0" smtClean="0"/>
          </a:p>
          <a:p>
            <a:pPr lvl="0"/>
            <a:r>
              <a:rPr lang="ru-RU" b="1" dirty="0" smtClean="0"/>
              <a:t>5</a:t>
            </a:r>
            <a:r>
              <a:rPr lang="ru-RU" b="1" dirty="0"/>
              <a:t>) обособление Ростово-Суздальской земли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69627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87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Можно ли назвать Суздальское княжество Руси наиболее силь­ным и влиятельным в удельный период</a:t>
            </a:r>
            <a:r>
              <a:rPr lang="ru-RU" sz="2800" b="1" dirty="0" smtClean="0">
                <a:solidFill>
                  <a:srgbClr val="C00000"/>
                </a:solidFill>
              </a:rPr>
              <a:t>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lvl="0" indent="0"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Выберите ответ на главный вопрос урока и, опираясь на </a:t>
            </a:r>
            <a:r>
              <a:rPr lang="ru-RU" b="1" i="1" dirty="0" smtClean="0">
                <a:solidFill>
                  <a:srgbClr val="002060"/>
                </a:solidFill>
              </a:rPr>
              <a:t>текст параграфа</a:t>
            </a:r>
            <a:r>
              <a:rPr lang="ru-RU" b="1" i="1" dirty="0">
                <a:solidFill>
                  <a:srgbClr val="002060"/>
                </a:solidFill>
              </a:rPr>
              <a:t>, обоснуйте свой выбор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/>
              <a:t>А. Ожесточённая политическая борьба в Суздальской земле </a:t>
            </a:r>
            <a:r>
              <a:rPr lang="ru-RU" dirty="0" smtClean="0"/>
              <a:t>осла­била </a:t>
            </a:r>
            <a:r>
              <a:rPr lang="ru-RU" dirty="0"/>
              <a:t>хозяйство и замедлила культурное развитие </a:t>
            </a:r>
            <a:r>
              <a:rPr lang="ru-RU" dirty="0" smtClean="0"/>
              <a:t>Северо-Восточной Руси</a:t>
            </a:r>
            <a:r>
              <a:rPr lang="ru-RU" dirty="0"/>
              <a:t>.	</a:t>
            </a:r>
          </a:p>
          <a:p>
            <a:r>
              <a:rPr lang="ru-RU" dirty="0"/>
              <a:t>Б. Лидеров среди русских земель в удельный период не было, с потерей единства было утрачено политическое и военное могуще­ство всех княжеств.</a:t>
            </a:r>
          </a:p>
          <a:p>
            <a:r>
              <a:rPr lang="ru-RU" dirty="0"/>
              <a:t>В. Суздальское княжество во многом превосходило своих сопер­ников, но его развитие сопровождалось преодолением многочислен­ных трудностей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801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Домашнее задание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 </a:t>
            </a:r>
            <a:r>
              <a:rPr lang="ru-RU" dirty="0"/>
              <a:t>§ 14</a:t>
            </a:r>
            <a:r>
              <a:rPr lang="ru-RU" dirty="0" smtClean="0"/>
              <a:t>, стр. 99-106, вопросы </a:t>
            </a:r>
            <a:r>
              <a:rPr lang="ru-RU" dirty="0"/>
              <a:t>и задания.</a:t>
            </a:r>
            <a:r>
              <a:rPr lang="ru-RU" b="1" dirty="0"/>
              <a:t> </a:t>
            </a:r>
            <a:endParaRPr lang="ru-RU" dirty="0" smtClean="0"/>
          </a:p>
          <a:p>
            <a:r>
              <a:rPr lang="ru-RU" dirty="0" smtClean="0"/>
              <a:t>Попробовать сделать таблицу по деятельности Всеволода Большое Гнездо, используя дополнительные источники информации.</a:t>
            </a:r>
          </a:p>
          <a:p>
            <a:r>
              <a:rPr lang="ru-RU" dirty="0" smtClean="0"/>
              <a:t>Задание 1 (стр. 36) в рабочей тетради письменно.</a:t>
            </a:r>
          </a:p>
          <a:p>
            <a:r>
              <a:rPr lang="ru-RU" i="1" dirty="0" smtClean="0"/>
              <a:t>Дополнительное </a:t>
            </a:r>
            <a:r>
              <a:rPr lang="ru-RU" i="1" dirty="0"/>
              <a:t>задание</a:t>
            </a:r>
            <a:r>
              <a:rPr lang="ru-RU" dirty="0"/>
              <a:t>: на основе дополнительной </a:t>
            </a:r>
            <a:r>
              <a:rPr lang="ru-RU" dirty="0" smtClean="0"/>
              <a:t>литературы </a:t>
            </a:r>
            <a:r>
              <a:rPr lang="ru-RU" dirty="0"/>
              <a:t>подготовить сообщение о заговоре против Андрея </a:t>
            </a:r>
            <a:r>
              <a:rPr lang="ru-RU" dirty="0" err="1"/>
              <a:t>Боголюбского</a:t>
            </a:r>
            <a:r>
              <a:rPr lang="ru-RU" dirty="0"/>
              <a:t> и ответить на </a:t>
            </a:r>
            <a:r>
              <a:rPr lang="ru-RU" i="1" dirty="0"/>
              <a:t>вопросы</a:t>
            </a:r>
            <a:r>
              <a:rPr lang="ru-RU" dirty="0"/>
              <a:t>: 1. Какие причины заговора называют авторы источников? 2. Каково </a:t>
            </a:r>
            <a:r>
              <a:rPr lang="ru-RU" dirty="0" smtClean="0"/>
              <a:t>отношение </a:t>
            </a:r>
            <a:r>
              <a:rPr lang="ru-RU" dirty="0"/>
              <a:t>авторов к убиенному князю?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37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Шестиугольник 6"/>
          <p:cNvSpPr/>
          <p:nvPr/>
        </p:nvSpPr>
        <p:spPr>
          <a:xfrm>
            <a:off x="4355976" y="2060848"/>
            <a:ext cx="4464496" cy="1634480"/>
          </a:xfrm>
          <a:prstGeom prst="hexagon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агетная рамка 5"/>
          <p:cNvSpPr/>
          <p:nvPr/>
        </p:nvSpPr>
        <p:spPr>
          <a:xfrm>
            <a:off x="899592" y="4293096"/>
            <a:ext cx="7488832" cy="1330448"/>
          </a:xfrm>
          <a:prstGeom prst="beve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11560" y="2060848"/>
            <a:ext cx="3168352" cy="1634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нутый угол 3"/>
          <p:cNvSpPr/>
          <p:nvPr/>
        </p:nvSpPr>
        <p:spPr>
          <a:xfrm>
            <a:off x="1835696" y="188640"/>
            <a:ext cx="6984776" cy="1728192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6995120" cy="1143000"/>
          </a:xfrm>
        </p:spPr>
        <p:txBody>
          <a:bodyPr>
            <a:noAutofit/>
          </a:bodyPr>
          <a:lstStyle/>
          <a:p>
            <a:pPr algn="r"/>
            <a:r>
              <a:rPr lang="ru-RU" sz="1400" b="1" i="1" dirty="0" smtClean="0">
                <a:latin typeface="Arial Black" panose="020B0A04020102020204" pitchFamily="34" charset="0"/>
              </a:rPr>
              <a:t>«Смущался князь Андрей, видя настроение своей братии, племянников и всех сродников своих; вечно они в мятеже и волнении… добиваясь великого княжения киевского, ни у кого из них ни с кем мира нет, и оттого все княжения запустели… не сказавшись отцу, решился уйти к себе в Ростов и Суздаль – там-де поспокойнее» </a:t>
            </a:r>
            <a:r>
              <a:rPr lang="ru-RU" sz="14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14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1400" b="1" u="sng" dirty="0" smtClean="0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Летопись о возвращении Андрея </a:t>
            </a:r>
            <a:r>
              <a:rPr lang="ru-RU" sz="1400" b="1" u="sng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Боголюбского</a:t>
            </a:r>
            <a:r>
              <a:rPr lang="ru-RU" sz="1400" b="1" u="sng" dirty="0" smtClean="0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в Суздальскую землю в 1155 году</a:t>
            </a:r>
            <a:endParaRPr lang="ru-RU" sz="1400" b="1" u="sng" dirty="0">
              <a:solidFill>
                <a:srgbClr val="00206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057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             </a:t>
            </a:r>
            <a: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Дворяне</a:t>
            </a:r>
            <a:r>
              <a:rPr lang="ru-RU" sz="2400" b="1" dirty="0" smtClean="0">
                <a:latin typeface="Arial Black" panose="020B0A04020102020204" pitchFamily="34" charset="0"/>
              </a:rPr>
              <a:t>  </a:t>
            </a:r>
            <a:r>
              <a:rPr lang="ru-RU" sz="2400" b="1" dirty="0" smtClean="0"/>
              <a:t>                               </a:t>
            </a:r>
            <a:r>
              <a:rPr lang="ru-RU" sz="2400" b="1" dirty="0" smtClean="0">
                <a:solidFill>
                  <a:srgbClr val="C00000"/>
                </a:solidFill>
              </a:rPr>
              <a:t>Юрий Долгорукий</a:t>
            </a:r>
          </a:p>
          <a:p>
            <a:pPr marL="0" indent="0">
              <a:buNone/>
            </a:pPr>
            <a:r>
              <a:rPr lang="ru-RU" sz="2400" b="1" dirty="0" smtClean="0"/>
              <a:t>   </a:t>
            </a:r>
            <a: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Деспотическая                  </a:t>
            </a:r>
            <a:r>
              <a:rPr lang="ru-RU" sz="2400" b="1" dirty="0" smtClean="0">
                <a:solidFill>
                  <a:srgbClr val="C00000"/>
                </a:solidFill>
              </a:rPr>
              <a:t>Андрей </a:t>
            </a:r>
            <a:r>
              <a:rPr lang="ru-RU" sz="2400" b="1" dirty="0" err="1" smtClean="0">
                <a:solidFill>
                  <a:srgbClr val="C00000"/>
                </a:solidFill>
              </a:rPr>
              <a:t>Боголюбский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                 </a:t>
            </a:r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власть </a:t>
            </a:r>
            <a:r>
              <a:rPr lang="ru-RU" sz="2400" b="1" dirty="0" smtClean="0">
                <a:solidFill>
                  <a:srgbClr val="C00000"/>
                </a:solidFill>
              </a:rPr>
              <a:t>                           Всеволод Большое Гнездо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400" b="1" dirty="0"/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Можно ли назвать Суздальское княжество наиболее сильным и влиятельным в удельный период?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План урока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</p:spPr>
        <p:txBody>
          <a:bodyPr/>
          <a:lstStyle/>
          <a:p>
            <a:r>
              <a:rPr lang="ru-RU" b="1" i="1" dirty="0">
                <a:solidFill>
                  <a:srgbClr val="002060"/>
                </a:solidFill>
              </a:rPr>
              <a:t>1. Утверждение княжеской власти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2</a:t>
            </a:r>
            <a:r>
              <a:rPr lang="ru-RU" b="1" i="1" dirty="0" smtClean="0">
                <a:solidFill>
                  <a:srgbClr val="002060"/>
                </a:solidFill>
              </a:rPr>
              <a:t>. </a:t>
            </a:r>
            <a:r>
              <a:rPr lang="ru-RU" b="1" i="1" dirty="0">
                <a:solidFill>
                  <a:srgbClr val="002060"/>
                </a:solidFill>
              </a:rPr>
              <a:t>На пути к </a:t>
            </a:r>
            <a:r>
              <a:rPr lang="ru-RU" b="1" i="1" dirty="0" smtClean="0">
                <a:solidFill>
                  <a:srgbClr val="002060"/>
                </a:solidFill>
              </a:rPr>
              <a:t>единовластию.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3. Организация </a:t>
            </a:r>
            <a:r>
              <a:rPr lang="ru-RU" b="1" i="1" dirty="0" smtClean="0">
                <a:solidFill>
                  <a:srgbClr val="002060"/>
                </a:solidFill>
              </a:rPr>
              <a:t> деспотической </a:t>
            </a:r>
            <a:r>
              <a:rPr lang="ru-RU" b="1" i="1" dirty="0">
                <a:solidFill>
                  <a:srgbClr val="002060"/>
                </a:solidFill>
              </a:rPr>
              <a:t>власти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4. Смерть Андрея </a:t>
            </a:r>
            <a:r>
              <a:rPr lang="ru-RU" b="1" i="1" dirty="0" err="1" smtClean="0">
                <a:solidFill>
                  <a:srgbClr val="002060"/>
                </a:solidFill>
              </a:rPr>
              <a:t>Боголюбского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4711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1. Утверждение княжеской власти.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</a:t>
            </a:r>
            <a:r>
              <a:rPr lang="ru-RU" b="1" dirty="0" smtClean="0">
                <a:solidFill>
                  <a:srgbClr val="002060"/>
                </a:solidFill>
              </a:rPr>
              <a:t>Волга</a:t>
            </a:r>
          </a:p>
          <a:p>
            <a:pPr marL="0" indent="0">
              <a:buNone/>
            </a:pPr>
            <a:r>
              <a:rPr lang="ru-RU" dirty="0" smtClean="0"/>
              <a:t>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</a:t>
            </a:r>
            <a:r>
              <a:rPr lang="ru-RU" dirty="0"/>
              <a:t>Залесский </a:t>
            </a:r>
            <a:r>
              <a:rPr lang="ru-RU" dirty="0" smtClean="0"/>
              <a:t>край                 Суздальское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</a:t>
            </a:r>
            <a:r>
              <a:rPr lang="ru-RU" dirty="0" err="1" smtClean="0"/>
              <a:t>ополье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Ока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 rot="1262219">
            <a:off x="1574083" y="1312609"/>
            <a:ext cx="4824536" cy="224654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Месяц 9"/>
          <p:cNvSpPr/>
          <p:nvPr/>
        </p:nvSpPr>
        <p:spPr>
          <a:xfrm rot="12944427">
            <a:off x="4105365" y="2156575"/>
            <a:ext cx="926170" cy="3385393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1366697" y="5589951"/>
            <a:ext cx="914400" cy="914400"/>
          </a:xfrm>
          <a:prstGeom prst="cloud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909497" y="5109447"/>
            <a:ext cx="914400" cy="914400"/>
          </a:xfrm>
          <a:prstGeom prst="clou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2281097" y="5109447"/>
            <a:ext cx="914400" cy="914400"/>
          </a:xfrm>
          <a:prstGeom prst="cloud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1582721" y="4652247"/>
            <a:ext cx="914400" cy="91440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ко 14"/>
          <p:cNvSpPr/>
          <p:nvPr/>
        </p:nvSpPr>
        <p:spPr>
          <a:xfrm>
            <a:off x="3094889" y="5589951"/>
            <a:ext cx="914400" cy="9144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ко 15"/>
          <p:cNvSpPr/>
          <p:nvPr/>
        </p:nvSpPr>
        <p:spPr>
          <a:xfrm>
            <a:off x="368401" y="5829527"/>
            <a:ext cx="914400" cy="914400"/>
          </a:xfrm>
          <a:prstGeom prst="cloud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ко 16"/>
          <p:cNvSpPr/>
          <p:nvPr/>
        </p:nvSpPr>
        <p:spPr>
          <a:xfrm>
            <a:off x="142561" y="4915127"/>
            <a:ext cx="914400" cy="9144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лако 17"/>
          <p:cNvSpPr/>
          <p:nvPr/>
        </p:nvSpPr>
        <p:spPr>
          <a:xfrm>
            <a:off x="3986351" y="4915127"/>
            <a:ext cx="914400" cy="91440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5364088" y="4653136"/>
            <a:ext cx="914400" cy="914400"/>
          </a:xfrm>
          <a:prstGeom prst="cloud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4716016" y="5470376"/>
            <a:ext cx="914400" cy="914400"/>
          </a:xfrm>
          <a:prstGeom prst="cloud">
            <a:avLst/>
          </a:prstGeom>
          <a:solidFill>
            <a:srgbClr val="56D4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5364088" y="3641576"/>
            <a:ext cx="914400" cy="914400"/>
          </a:xfrm>
          <a:prstGeom prst="cloud">
            <a:avLst/>
          </a:prstGeom>
          <a:solidFill>
            <a:srgbClr val="68D2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392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>
                <a:solidFill>
                  <a:srgbClr val="FF0000"/>
                </a:solidFill>
              </a:rPr>
              <a:t>1. Утверждение княжеской власти.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Юрий Долгорукий (1113 – 1157)</a:t>
            </a:r>
          </a:p>
          <a:p>
            <a:r>
              <a:rPr lang="ru-RU" dirty="0" smtClean="0"/>
              <a:t>1147 год – </a:t>
            </a:r>
          </a:p>
          <a:p>
            <a:r>
              <a:rPr lang="ru-RU" dirty="0" smtClean="0"/>
              <a:t>1156 год -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73710"/>
            <a:ext cx="231457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64904"/>
            <a:ext cx="556752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5980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>
            <a:off x="2123728" y="1386882"/>
            <a:ext cx="6336704" cy="1322037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5335809"/>
              </p:ext>
            </p:extLst>
          </p:nvPr>
        </p:nvGraphicFramePr>
        <p:xfrm>
          <a:off x="683568" y="2924944"/>
          <a:ext cx="7776864" cy="3168352"/>
        </p:xfrm>
        <a:graphic>
          <a:graphicData uri="http://schemas.openxmlformats.org/drawingml/2006/table">
            <a:tbl>
              <a:tblPr/>
              <a:tblGrid>
                <a:gridCol w="1477546"/>
                <a:gridCol w="3197819"/>
                <a:gridCol w="3101499"/>
              </a:tblGrid>
              <a:tr h="7037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Князья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 и </a:t>
                      </a: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годы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правления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56554" marR="56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Внешняя политика (оборона, походы, договоры)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56554" marR="56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99"/>
                    </a:solidFill>
                  </a:tcPr>
                </a:tc>
                <a:tc>
                  <a:txBody>
                    <a:bodyPr/>
                    <a:lstStyle>
                      <a:lvl1pPr marL="298450" indent="-2984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298450" marR="0" lvl="0" indent="-298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Внутренняя политика (реформы и преобразования)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56554" marR="56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99"/>
                    </a:solidFill>
                  </a:tcPr>
                </a:tc>
              </a:tr>
              <a:tr h="24368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algn="ctr"/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56554" marR="56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4A"/>
                    </a:solidFill>
                  </a:tcPr>
                </a:tc>
                <a:tc>
                  <a:txBody>
                    <a:bodyPr/>
                    <a:lstStyle>
                      <a:lvl1pPr marL="20638" eaLnBrk="0" hangingPunct="0">
                        <a:spcBef>
                          <a:spcPct val="20000"/>
                        </a:spcBef>
                        <a:tabLst>
                          <a:tab pos="2230438" algn="l"/>
                        </a:tabLst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2230438" algn="l"/>
                        </a:tabLst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2230438" algn="l"/>
                        </a:tabLs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230438" algn="l"/>
                        </a:tabLs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230438" algn="l"/>
                        </a:tabLs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30438" algn="l"/>
                        </a:tabLs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30438" algn="l"/>
                        </a:tabLs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30438" algn="l"/>
                        </a:tabLs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30438" algn="l"/>
                        </a:tabLs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0638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2230438" algn="l"/>
                        </a:tabLst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56554" marR="56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4A"/>
                    </a:solidFill>
                  </a:tcPr>
                </a:tc>
                <a:tc>
                  <a:txBody>
                    <a:bodyPr/>
                    <a:lstStyle>
                      <a:lvl1pPr marL="171450" indent="-1714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56554" marR="56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4A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123728" y="404664"/>
            <a:ext cx="63367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Развитие Владимиро-Суздальского </a:t>
            </a:r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княжества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На основе текста учебника заполните текстовую таблицу</a:t>
            </a:r>
            <a:endParaRPr lang="ru-RU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81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>
            <a:off x="1907704" y="1484784"/>
            <a:ext cx="6192688" cy="1274440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5526081"/>
              </p:ext>
            </p:extLst>
          </p:nvPr>
        </p:nvGraphicFramePr>
        <p:xfrm>
          <a:off x="827584" y="2996952"/>
          <a:ext cx="7776864" cy="3168352"/>
        </p:xfrm>
        <a:graphic>
          <a:graphicData uri="http://schemas.openxmlformats.org/drawingml/2006/table">
            <a:tbl>
              <a:tblPr/>
              <a:tblGrid>
                <a:gridCol w="1477546"/>
                <a:gridCol w="3197819"/>
                <a:gridCol w="3101499"/>
              </a:tblGrid>
              <a:tr h="7037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Князья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 и </a:t>
                      </a: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годы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правления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56554" marR="56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Внешняя политика (оборона, походы, договоры)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56554" marR="56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99"/>
                    </a:solidFill>
                  </a:tcPr>
                </a:tc>
                <a:tc>
                  <a:txBody>
                    <a:bodyPr/>
                    <a:lstStyle>
                      <a:lvl1pPr marL="298450" indent="-2984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298450" marR="0" lvl="0" indent="-298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Внутренняя политика (реформы и преобразования)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56554" marR="56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99"/>
                    </a:solidFill>
                  </a:tcPr>
                </a:tc>
              </a:tr>
              <a:tr h="24368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Юрий Долгорукий (1113–1157)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175"/>
                        </a:lnSpc>
                        <a:spcBef>
                          <a:spcPts val="6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 </a:t>
                      </a:r>
                    </a:p>
                  </a:txBody>
                  <a:tcPr marL="56554" marR="56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4A"/>
                    </a:solidFill>
                  </a:tcPr>
                </a:tc>
                <a:tc>
                  <a:txBody>
                    <a:bodyPr/>
                    <a:lstStyle>
                      <a:lvl1pPr marL="20638" eaLnBrk="0" hangingPunct="0">
                        <a:spcBef>
                          <a:spcPct val="20000"/>
                        </a:spcBef>
                        <a:tabLst>
                          <a:tab pos="2230438" algn="l"/>
                        </a:tabLst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2230438" algn="l"/>
                        </a:tabLst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2230438" algn="l"/>
                        </a:tabLs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230438" algn="l"/>
                        </a:tabLs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230438" algn="l"/>
                        </a:tabLs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30438" algn="l"/>
                        </a:tabLs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30438" algn="l"/>
                        </a:tabLs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30438" algn="l"/>
                        </a:tabLs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30438" algn="l"/>
                        </a:tabLs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30638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2230438" algn="l"/>
                        </a:tabLst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Успешные войны с Волжской Болгарией и Новгородом.</a:t>
                      </a:r>
                    </a:p>
                    <a:p>
                      <a:pPr marL="30638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2230438" algn="l"/>
                        </a:tabLst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Борьба за киевский престол, участие в междоусобицах.</a:t>
                      </a:r>
                    </a:p>
                    <a:p>
                      <a:pPr marL="30638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2230438" algn="l"/>
                        </a:tabLst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1155-1157 гг. –княжение в Киеве .</a:t>
                      </a:r>
                    </a:p>
                  </a:txBody>
                  <a:tcPr marL="56554" marR="56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4A"/>
                    </a:solidFill>
                  </a:tcPr>
                </a:tc>
                <a:tc>
                  <a:txBody>
                    <a:bodyPr/>
                    <a:lstStyle>
                      <a:lvl1pPr marL="171450" indent="-1714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Основал 14 городов (Кострома,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Переяславль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, Дмитров).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- 1147 год – первое упоминание о Москве в летописи.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1156 год – строительство «града Москвы» – деревянной крепости.</a:t>
                      </a:r>
                    </a:p>
                  </a:txBody>
                  <a:tcPr marL="56554" marR="565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4A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123728" y="404664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Развитие Владимиро-Суздальского княжества</a:t>
            </a:r>
          </a:p>
          <a:p>
            <a:pPr algn="ctr"/>
            <a:endParaRPr lang="ru-RU" sz="28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ПРОВЕРЬ СЕБЯ!!!</a:t>
            </a:r>
            <a:endParaRPr lang="ru-RU" sz="36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42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2. На пути к единовластию.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412776"/>
            <a:ext cx="4853211" cy="518457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Андрей </a:t>
            </a:r>
            <a:r>
              <a:rPr lang="ru-RU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Боголюбский</a:t>
            </a:r>
            <a:endParaRPr lang="ru-RU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(1157 – 1174)</a:t>
            </a:r>
          </a:p>
          <a:p>
            <a:r>
              <a:rPr lang="ru-RU" dirty="0" smtClean="0"/>
              <a:t>1. Как относился Андрей </a:t>
            </a:r>
            <a:r>
              <a:rPr lang="ru-RU" dirty="0" err="1" smtClean="0"/>
              <a:t>Боголюбский</a:t>
            </a:r>
            <a:r>
              <a:rPr lang="ru-RU" dirty="0" smtClean="0"/>
              <a:t> к возможности править в южной Руси?</a:t>
            </a:r>
          </a:p>
          <a:p>
            <a:r>
              <a:rPr lang="ru-RU" dirty="0" smtClean="0"/>
              <a:t>2.  Какие причины, побудившие владимирского князя изгнать своих родственников и старших дружинников из Суздальской земли вы можете назвать?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311467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5578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3600" b="1" dirty="0" smtClean="0">
                <a:solidFill>
                  <a:srgbClr val="FF0000"/>
                </a:solidFill>
              </a:rPr>
              <a:t>3. Организация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деспотической власти.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9552" y="2420888"/>
            <a:ext cx="4040188" cy="63976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«</a:t>
            </a: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Милостники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»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7544" y="3068960"/>
            <a:ext cx="4040188" cy="183018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Arial Black" panose="020B0A04020102020204" pitchFamily="34" charset="0"/>
              </a:rPr>
              <a:t>дворовые холопы – дворня – дворяне – помещики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7355" y="2348880"/>
            <a:ext cx="4041775" cy="63976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«Подручники»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7355" y="2996952"/>
            <a:ext cx="4041775" cy="190219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Arial Black" panose="020B0A04020102020204" pitchFamily="34" charset="0"/>
              </a:rPr>
              <a:t>зависимые </a:t>
            </a:r>
            <a:r>
              <a:rPr lang="ru-RU" dirty="0">
                <a:latin typeface="Arial Black" panose="020B0A04020102020204" pitchFamily="34" charset="0"/>
              </a:rPr>
              <a:t>князья – на княжении в Киеве и Новгороде. 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5373216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Деспотия (деспотическая власть) </a:t>
            </a: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–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97229" y="1719972"/>
            <a:ext cx="4641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dirty="0">
                <a:solidFill>
                  <a:srgbClr val="008000"/>
                </a:solidFill>
                <a:latin typeface="Arial Black" panose="020B0A04020102020204" pitchFamily="34" charset="0"/>
              </a:rPr>
              <a:t>Владимирский князь</a:t>
            </a:r>
            <a:r>
              <a:rPr lang="ru-RU" sz="2800" dirty="0">
                <a:solidFill>
                  <a:srgbClr val="008000"/>
                </a:solidFill>
                <a:latin typeface="Arial Black" panose="020B0A04020102020204" pitchFamily="34" charset="0"/>
              </a:rPr>
              <a:t> 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623320" y="2243192"/>
            <a:ext cx="203448" cy="39372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076056" y="2296036"/>
            <a:ext cx="360040" cy="34087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572000" y="2179712"/>
            <a:ext cx="0" cy="319350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2585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707</Words>
  <Application>Microsoft Office PowerPoint</Application>
  <PresentationFormat>Экран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Княжества Северо-Восточной Руси.</vt:lpstr>
      <vt:lpstr>«Смущался князь Андрей, видя настроение своей братии, племянников и всех сродников своих; вечно они в мятеже и волнении… добиваясь великого княжения киевского, ни у кого из них ни с кем мира нет, и оттого все княжения запустели… не сказавшись отцу, решился уйти к себе в Ростов и Суздаль – там-де поспокойнее»  Летопись о возвращении Андрея Боголюбского в Суздальскую землю в 1155 году</vt:lpstr>
      <vt:lpstr>План урока</vt:lpstr>
      <vt:lpstr>1. Утверждение княжеской власти.</vt:lpstr>
      <vt:lpstr>1. Утверждение княжеской власти.</vt:lpstr>
      <vt:lpstr>Слайд 6</vt:lpstr>
      <vt:lpstr>Слайд 7</vt:lpstr>
      <vt:lpstr>2. На пути к единовластию.</vt:lpstr>
      <vt:lpstr>3. Организация  деспотической власти.</vt:lpstr>
      <vt:lpstr>Слайд 10</vt:lpstr>
      <vt:lpstr>Слайд 11</vt:lpstr>
      <vt:lpstr>Слайд 12</vt:lpstr>
      <vt:lpstr>Слайд 13</vt:lpstr>
      <vt:lpstr>Можно ли назвать Суздальское княжество Руси наиболее силь­ным и влиятельным в удельный период?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User</dc:creator>
  <cp:lastModifiedBy>HP</cp:lastModifiedBy>
  <cp:revision>30</cp:revision>
  <dcterms:created xsi:type="dcterms:W3CDTF">2015-03-08T17:45:29Z</dcterms:created>
  <dcterms:modified xsi:type="dcterms:W3CDTF">2019-02-02T20:41:49Z</dcterms:modified>
</cp:coreProperties>
</file>