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3" r:id="rId13"/>
    <p:sldId id="271" r:id="rId14"/>
    <p:sldId id="272" r:id="rId15"/>
    <p:sldId id="268" r:id="rId16"/>
    <p:sldId id="276" r:id="rId17"/>
    <p:sldId id="269" r:id="rId18"/>
    <p:sldId id="27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50E281"/>
    <a:srgbClr val="FBC57D"/>
    <a:srgbClr val="F68EE7"/>
    <a:srgbClr val="FCBF7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855" autoAdjust="0"/>
    <p:restoredTop sz="94660"/>
  </p:normalViewPr>
  <p:slideViewPr>
    <p:cSldViewPr>
      <p:cViewPr varScale="1">
        <p:scale>
          <a:sx n="73" d="100"/>
          <a:sy n="73" d="100"/>
        </p:scale>
        <p:origin x="-17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BA1F7-F431-43BD-ABA1-4C19776F649D}" type="datetimeFigureOut">
              <a:rPr lang="ru-RU" smtClean="0"/>
              <a:pPr/>
              <a:t>14.02.2016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B932B-964E-4785-9C5E-F84B55402F2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17" Type="http://schemas.openxmlformats.org/officeDocument/2006/relationships/image" Target="../media/image41.jpeg"/><Relationship Id="rId2" Type="http://schemas.openxmlformats.org/officeDocument/2006/relationships/image" Target="../media/image2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2.pn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eg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&#1088;&#1072;&#1073;&#1086;&#1090;&#1099;%20&#1091;&#1095;&#1072;&#1097;&#1080;&#1093;&#1089;&#1103;/&#1096;&#1082;&#1086;&#1083;&#1100;&#1085;&#1086;&#1077;%20&#1076;&#1077;&#1083;&#1086;%20&#1074;%20&#1045;&#1083;&#1080;&#1079;&#1072;&#1088;&#1100;&#1077;&#1074;&#1077;.pptx" TargetMode="External"/><Relationship Id="rId3" Type="http://schemas.openxmlformats.org/officeDocument/2006/relationships/hyperlink" Target="&#1075;&#1088;&#1072;&#1092;&#1080;&#1082;%202.pptx" TargetMode="External"/><Relationship Id="rId7" Type="http://schemas.openxmlformats.org/officeDocument/2006/relationships/hyperlink" Target="&#1088;&#1072;&#1073;&#1086;&#1090;&#1099;%20&#1091;&#1095;&#1072;&#1097;&#1080;&#1093;&#1089;&#1103;/&#1058;&#1074;&#1086;&#1088;&#1095;&#1077;&#1089;&#1090;&#1074;&#1086;.pptx" TargetMode="External"/><Relationship Id="rId12" Type="http://schemas.openxmlformats.org/officeDocument/2006/relationships/hyperlink" Target="&#1088;&#1072;&#1073;&#1086;&#1090;&#1099;%20&#1091;&#1095;&#1072;&#1097;&#1080;&#1093;&#1089;&#1103;/&#1087;&#1072;&#1084;&#1103;&#1090;&#1085;&#1080;&#1082;&#1080;.ppt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&#1088;&#1072;&#1073;&#1086;&#1090;&#1099;%20&#1091;&#1095;&#1072;&#1097;&#1080;&#1093;&#1089;&#1103;/&#1042;&#1083;&#1072;&#1076;&#1077;&#1083;&#1100;&#1094;&#1099;%20%20&#1089;&#1077;&#1083;&#1072;%20&#1045;&#1083;&#1080;&#1079;&#1072;&#1088;&#1100;&#1077;&#1074;&#1072;.ppt" TargetMode="External"/><Relationship Id="rId11" Type="http://schemas.openxmlformats.org/officeDocument/2006/relationships/hyperlink" Target="&#1088;&#1072;&#1073;&#1086;&#1090;&#1099;%20&#1091;&#1095;&#1072;&#1097;&#1080;&#1093;&#1089;&#1103;/&#1041;&#1083;&#1072;&#1078;&#1077;&#1085;,%20&#1082;&#1090;&#1086;%20&#1087;&#1088;&#1077;&#1076;&#1082;&#1086;&#1074;%20&#1089;%20&#1095;&#1080;&#1089;&#1090;&#1099;&#1084;.ppt" TargetMode="External"/><Relationship Id="rId5" Type="http://schemas.openxmlformats.org/officeDocument/2006/relationships/hyperlink" Target="&#1088;&#1072;&#1073;&#1086;&#1090;&#1099;%20&#1091;&#1095;&#1072;&#1097;&#1080;&#1093;&#1089;&#1103;/&#1059;&#1083;&#1080;&#1094;&#1099;%20&#1084;&#1086;&#1077;&#1075;&#1086;%20&#1089;&#1077;&#1083;&#1072;.pptx" TargetMode="External"/><Relationship Id="rId10" Type="http://schemas.openxmlformats.org/officeDocument/2006/relationships/hyperlink" Target="&#1088;&#1072;&#1073;&#1086;&#1090;&#1099;%20&#1091;&#1095;&#1072;&#1097;&#1080;&#1093;&#1089;&#1103;/&#1056;&#1086;&#1084;&#1072;&#1085;&#1086;&#1074;%20&#1057;&#1090;&#1077;&#1087;&#1072;&#1085;%20&#1048;&#1074;&#1072;&#1085;&#1086;&#1074;&#1080;&#1095;%20&#1057;&#1082;&#1086;&#1082;&#1086;&#1074;%20&#1056;&#1086;&#1084;&#1072;&#1085;.pptx" TargetMode="External"/><Relationship Id="rId4" Type="http://schemas.openxmlformats.org/officeDocument/2006/relationships/hyperlink" Target="&#1088;&#1072;&#1073;&#1086;&#1090;&#1099;%20&#1091;&#1095;&#1072;&#1097;&#1080;&#1093;&#1089;&#1103;/&#1058;&#1086;&#1087;&#1086;&#1085;&#1080;&#1084;&#1080;&#1082;&#1072;%20&#1089;&#1077;&#1083;&#1072;%20&#1045;&#1083;&#1080;&#1079;&#1072;&#1088;&#1100;&#1077;&#1074;&#1072;.pptx" TargetMode="External"/><Relationship Id="rId9" Type="http://schemas.openxmlformats.org/officeDocument/2006/relationships/hyperlink" Target="&#1088;&#1072;&#1073;&#1086;&#1090;&#1099;%20&#1091;&#1095;&#1072;&#1097;&#1080;&#1093;&#1089;&#1103;/&#1058;&#1082;&#1072;&#1095;&#1077;&#1085;&#1082;&#1086;%20&#1040;.%20&#1062;&#1077;&#1088;&#1082;&#1086;&#1074;&#1085;&#1086;&#1077;%20&#1085;&#1072;&#1089;&#1083;&#1077;&#1076;&#1080;&#1077;%20&#1044;&#1080;&#1074;&#1077;&#1077;&#1074;&#1089;&#1082;&#1086;&#1081;%20&#1079;&#1077;&#1084;&#1083;&#1080;.ppt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user/Olessja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multiurok.ru/kuznecowaolessja/lenta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75;&#1088;&#1072;&#1092;&#1080;&#1082;&#1080;.ppt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429000"/>
            <a:ext cx="1584176" cy="24482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Рисунок 8" descr="img01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624" y="1340768"/>
            <a:ext cx="2376264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620688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«Визитная карточка»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552" y="4941168"/>
            <a:ext cx="4104456" cy="1296144"/>
          </a:xfrm>
          <a:prstGeom prst="roundRect">
            <a:avLst/>
          </a:prstGeom>
          <a:solidFill>
            <a:srgbClr val="50E28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Моё кредо: «Чтобы быть хорошим преподавателем, нужно любить то, что преподаешь, и любить тех, кому преподаешь» (В.Ключевский)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1556792"/>
            <a:ext cx="4608512" cy="4608512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Кузнецова Олеся Алексеевна</a:t>
            </a:r>
            <a:endParaRPr lang="ru-RU" sz="2400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Должность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учитель истории</a:t>
            </a: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Предметы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история, обществознание и краеведение</a:t>
            </a: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Место работы: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Филиал МБОУ Ивановской СОШ Елизарьевская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основная общеобразовательная школа </a:t>
            </a:r>
            <a:r>
              <a:rPr lang="ru-RU" sz="2000" dirty="0" err="1" smtClean="0">
                <a:solidFill>
                  <a:schemeClr val="bg2">
                    <a:lumMod val="25000"/>
                  </a:schemeClr>
                </a:solidFill>
              </a:rPr>
              <a:t>Дивеевского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 района</a:t>
            </a: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Стаж работы: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19 лет</a:t>
            </a: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Имеющаяся категория: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первая</a:t>
            </a:r>
          </a:p>
          <a:p>
            <a:pPr algn="l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Заявленная категория: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высшая</a:t>
            </a:r>
          </a:p>
          <a:p>
            <a:pPr algn="l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           Получатель Гранта губернатора </a:t>
            </a:r>
          </a:p>
          <a:p>
            <a:pPr algn="l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           Нижегородской области по ПНПО</a:t>
            </a:r>
          </a:p>
          <a:p>
            <a:pPr algn="l"/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            в 2014 году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«Деятельностный аспект личного вклада в развитие образования»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628800"/>
            <a:ext cx="3816424" cy="480131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Направления  внеурочной деятельности: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тимуровская работа;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митинги, литературно-музыкальные композиции, посвященные Дню Победы;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участие в работе школьного музея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показ и обсуждение научно-популярных, документальных и художественных   фильмов на военно-исторические темы;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походы и экскурсии по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родному краю;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проекты социальной направленности;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участие в краеведческих конференциях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Рисунок 4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772816"/>
            <a:ext cx="1512168" cy="113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1772816"/>
            <a:ext cx="1560173" cy="1170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2996952"/>
            <a:ext cx="1309361" cy="126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2996952"/>
            <a:ext cx="1595669" cy="11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6296" y="2996952"/>
            <a:ext cx="1619672" cy="121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4725144"/>
            <a:ext cx="1167594" cy="155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2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4077072"/>
            <a:ext cx="1655676" cy="1103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3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4077072"/>
            <a:ext cx="1656184" cy="1104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36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48064" y="5229200"/>
            <a:ext cx="1584176" cy="1188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38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164288" y="5229200"/>
            <a:ext cx="1512168" cy="113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5" name="Рисунок 14" descr="img04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707904" y="1772815"/>
            <a:ext cx="1584176" cy="113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«Диапазон личного вклада в развитие образования»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628800"/>
            <a:ext cx="4320480" cy="460851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Система «Урок – внеурочная деятельность»</a:t>
            </a:r>
          </a:p>
          <a:p>
            <a:endParaRPr lang="ru-RU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Новизна данного опыта состоит в том, что для достижения главной цели опыта использовались новейшие педагогические технологии, формы и приёмы работы, которые являются основными во ФГОС.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668344" y="1556792"/>
            <a:ext cx="792088" cy="46085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Технологии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8064" y="2780928"/>
            <a:ext cx="1728192" cy="864096"/>
          </a:xfrm>
          <a:prstGeom prst="roundRect">
            <a:avLst/>
          </a:prstGeom>
          <a:solidFill>
            <a:srgbClr val="50E28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Критического мышления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1844824"/>
            <a:ext cx="1800200" cy="8640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Развивающего обучения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4048" y="3717032"/>
            <a:ext cx="2160240" cy="792088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Информационно-коммуникативная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4048" y="4653136"/>
            <a:ext cx="2160240" cy="79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Уровневой дифференциации обучения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48064" y="5589240"/>
            <a:ext cx="1872208" cy="5760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Проектная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6876256" y="2132856"/>
            <a:ext cx="792088" cy="14401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6876256" y="3140968"/>
            <a:ext cx="792088" cy="14401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7164288" y="4005064"/>
            <a:ext cx="504056" cy="14401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7164288" y="4941168"/>
            <a:ext cx="504056" cy="14401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7020272" y="5805264"/>
            <a:ext cx="648072" cy="144016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1440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«Результативность профессиональной педагогической деятельности и достигнутые эффекты»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3768" y="1844824"/>
            <a:ext cx="4104456" cy="2880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Участие в конкурсах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1.jpg"/>
          <p:cNvPicPr>
            <a:picLocks noChangeAspect="1"/>
          </p:cNvPicPr>
          <p:nvPr/>
        </p:nvPicPr>
        <p:blipFill>
          <a:blip r:embed="rId3" cstate="print"/>
          <a:srcRect l="2083" t="3627" r="4167" b="2454"/>
          <a:stretch>
            <a:fillRect/>
          </a:stretch>
        </p:blipFill>
        <p:spPr>
          <a:xfrm>
            <a:off x="467544" y="2492896"/>
            <a:ext cx="1724708" cy="23762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348880"/>
            <a:ext cx="1682353" cy="244186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 descr="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2204864"/>
            <a:ext cx="1800200" cy="248376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 descr="4.bmp"/>
          <p:cNvPicPr>
            <a:picLocks noChangeAspect="1"/>
          </p:cNvPicPr>
          <p:nvPr/>
        </p:nvPicPr>
        <p:blipFill>
          <a:blip r:embed="rId6" cstate="print"/>
          <a:srcRect l="3971" t="4361" r="4268"/>
          <a:stretch>
            <a:fillRect/>
          </a:stretch>
        </p:blipFill>
        <p:spPr>
          <a:xfrm>
            <a:off x="3275856" y="2132856"/>
            <a:ext cx="1739614" cy="249289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 descr="5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3968" y="2204864"/>
            <a:ext cx="1704084" cy="244827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 descr="6.bmp"/>
          <p:cNvPicPr>
            <a:picLocks noChangeAspect="1"/>
          </p:cNvPicPr>
          <p:nvPr/>
        </p:nvPicPr>
        <p:blipFill>
          <a:blip r:embed="rId8" cstate="print"/>
          <a:srcRect l="5821" t="2589" r="5177"/>
          <a:stretch>
            <a:fillRect/>
          </a:stretch>
        </p:blipFill>
        <p:spPr>
          <a:xfrm>
            <a:off x="5220072" y="2276872"/>
            <a:ext cx="1674840" cy="252028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 descr="7.bmp"/>
          <p:cNvPicPr>
            <a:picLocks noChangeAspect="1"/>
          </p:cNvPicPr>
          <p:nvPr/>
        </p:nvPicPr>
        <p:blipFill>
          <a:blip r:embed="rId9" cstate="print"/>
          <a:srcRect l="5248" t="3801" r="2360" b="2751"/>
          <a:stretch>
            <a:fillRect/>
          </a:stretch>
        </p:blipFill>
        <p:spPr>
          <a:xfrm>
            <a:off x="6156176" y="2420888"/>
            <a:ext cx="1800200" cy="250340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 descr="8.bmp"/>
          <p:cNvPicPr>
            <a:picLocks noChangeAspect="1"/>
          </p:cNvPicPr>
          <p:nvPr/>
        </p:nvPicPr>
        <p:blipFill>
          <a:blip r:embed="rId10" cstate="print"/>
          <a:srcRect l="5248" t="2751" r="2360" b="3801"/>
          <a:stretch>
            <a:fillRect/>
          </a:stretch>
        </p:blipFill>
        <p:spPr>
          <a:xfrm>
            <a:off x="7051826" y="2636912"/>
            <a:ext cx="1708774" cy="23762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 descr="9.bmp"/>
          <p:cNvPicPr>
            <a:picLocks noChangeAspect="1"/>
          </p:cNvPicPr>
          <p:nvPr/>
        </p:nvPicPr>
        <p:blipFill>
          <a:blip r:embed="rId11" cstate="print"/>
          <a:srcRect l="5248" t="2751" r="3804" b="3801"/>
          <a:stretch>
            <a:fillRect/>
          </a:stretch>
        </p:blipFill>
        <p:spPr>
          <a:xfrm>
            <a:off x="467544" y="3999348"/>
            <a:ext cx="1584176" cy="2237963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Рисунок 21" descr="10.bmp"/>
          <p:cNvPicPr>
            <a:picLocks noChangeAspect="1"/>
          </p:cNvPicPr>
          <p:nvPr/>
        </p:nvPicPr>
        <p:blipFill>
          <a:blip r:embed="rId12" cstate="print"/>
          <a:srcRect l="3804" t="2751" r="3804" b="3801"/>
          <a:stretch>
            <a:fillRect/>
          </a:stretch>
        </p:blipFill>
        <p:spPr>
          <a:xfrm>
            <a:off x="1331640" y="4149080"/>
            <a:ext cx="1605212" cy="223224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3" name="Рисунок 22" descr="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39752" y="4005064"/>
            <a:ext cx="1584176" cy="22657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4" name="Рисунок 23" descr="12.jpg"/>
          <p:cNvPicPr>
            <a:picLocks noChangeAspect="1"/>
          </p:cNvPicPr>
          <p:nvPr/>
        </p:nvPicPr>
        <p:blipFill>
          <a:blip r:embed="rId14" cstate="print"/>
          <a:srcRect l="875" r="5209" b="2751"/>
          <a:stretch>
            <a:fillRect/>
          </a:stretch>
        </p:blipFill>
        <p:spPr>
          <a:xfrm>
            <a:off x="3131840" y="4077072"/>
            <a:ext cx="1646176" cy="234566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6" name="Рисунок 25" descr="14.jpg"/>
          <p:cNvPicPr>
            <a:picLocks noChangeAspect="1"/>
          </p:cNvPicPr>
          <p:nvPr/>
        </p:nvPicPr>
        <p:blipFill>
          <a:blip r:embed="rId15" cstate="print"/>
          <a:srcRect l="2320" t="2751" r="5209" b="2751"/>
          <a:stretch>
            <a:fillRect/>
          </a:stretch>
        </p:blipFill>
        <p:spPr>
          <a:xfrm>
            <a:off x="4067944" y="4005064"/>
            <a:ext cx="1656184" cy="232900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7" name="Рисунок 26" descr="15.jpg"/>
          <p:cNvPicPr>
            <a:picLocks noChangeAspect="1"/>
          </p:cNvPicPr>
          <p:nvPr/>
        </p:nvPicPr>
        <p:blipFill>
          <a:blip r:embed="rId16" cstate="print"/>
          <a:srcRect l="3764" r="2320"/>
          <a:stretch>
            <a:fillRect/>
          </a:stretch>
        </p:blipFill>
        <p:spPr>
          <a:xfrm>
            <a:off x="5004048" y="4149080"/>
            <a:ext cx="1504799" cy="220486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8" name="Рисунок 27" descr="16.jpg"/>
          <p:cNvPicPr>
            <a:picLocks noChangeAspect="1"/>
          </p:cNvPicPr>
          <p:nvPr/>
        </p:nvPicPr>
        <p:blipFill>
          <a:blip r:embed="rId17" cstate="print"/>
          <a:srcRect l="3764" r="2320" b="2751"/>
          <a:stretch>
            <a:fillRect/>
          </a:stretch>
        </p:blipFill>
        <p:spPr>
          <a:xfrm>
            <a:off x="6012160" y="4005064"/>
            <a:ext cx="1584176" cy="225732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9" name="Рисунок 28" descr="17.jpg"/>
          <p:cNvPicPr>
            <a:picLocks noChangeAspect="1"/>
          </p:cNvPicPr>
          <p:nvPr/>
        </p:nvPicPr>
        <p:blipFill>
          <a:blip r:embed="rId18" cstate="print"/>
          <a:srcRect l="3764" r="2320" b="2751"/>
          <a:stretch>
            <a:fillRect/>
          </a:stretch>
        </p:blipFill>
        <p:spPr>
          <a:xfrm>
            <a:off x="7020272" y="4077072"/>
            <a:ext cx="1584176" cy="22573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4000"/>
                            </p:stCondLst>
                            <p:childTnLst>
                              <p:par>
                                <p:cTn id="6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000"/>
                            </p:stCondLst>
                            <p:childTnLst>
                              <p:par>
                                <p:cTn id="7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8000"/>
                            </p:stCondLst>
                            <p:childTnLst>
                              <p:par>
                                <p:cTn id="7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0"/>
                            </p:stCondLst>
                            <p:childTnLst>
                              <p:par>
                                <p:cTn id="8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1440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«Результативность профессиональной педагогической деятельности и достигнутые эффекты»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3768" y="1844824"/>
            <a:ext cx="4104456" cy="2880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Участие в олимпиадах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1.bmp"/>
          <p:cNvPicPr>
            <a:picLocks noChangeAspect="1"/>
          </p:cNvPicPr>
          <p:nvPr/>
        </p:nvPicPr>
        <p:blipFill>
          <a:blip r:embed="rId3" cstate="print"/>
          <a:srcRect l="3642"/>
          <a:stretch>
            <a:fillRect/>
          </a:stretch>
        </p:blipFill>
        <p:spPr>
          <a:xfrm>
            <a:off x="539552" y="2204864"/>
            <a:ext cx="1760134" cy="2520280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Рисунок 5" descr="2.bmp"/>
          <p:cNvPicPr>
            <a:picLocks noChangeAspect="1"/>
          </p:cNvPicPr>
          <p:nvPr/>
        </p:nvPicPr>
        <p:blipFill>
          <a:blip r:embed="rId4" cstate="print"/>
          <a:srcRect l="3642" r="745"/>
          <a:stretch>
            <a:fillRect/>
          </a:stretch>
        </p:blipFill>
        <p:spPr>
          <a:xfrm>
            <a:off x="1691681" y="2276872"/>
            <a:ext cx="1796430" cy="259228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7" name="Рисунок 6" descr="3.bmp"/>
          <p:cNvPicPr>
            <a:picLocks noChangeAspect="1"/>
          </p:cNvPicPr>
          <p:nvPr/>
        </p:nvPicPr>
        <p:blipFill>
          <a:blip r:embed="rId5" cstate="print"/>
          <a:srcRect l="3642" b="2751"/>
          <a:stretch>
            <a:fillRect/>
          </a:stretch>
        </p:blipFill>
        <p:spPr>
          <a:xfrm>
            <a:off x="2915816" y="2276872"/>
            <a:ext cx="1913343" cy="266429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6" cstate="print"/>
          <a:srcRect r="6654" b="3801"/>
          <a:stretch>
            <a:fillRect/>
          </a:stretch>
        </p:blipFill>
        <p:spPr>
          <a:xfrm>
            <a:off x="4139952" y="2204865"/>
            <a:ext cx="1929497" cy="2736304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9" name="Рисунок 8" descr="5.jpg"/>
          <p:cNvPicPr>
            <a:picLocks noChangeAspect="1"/>
          </p:cNvPicPr>
          <p:nvPr/>
        </p:nvPicPr>
        <p:blipFill>
          <a:blip r:embed="rId7" cstate="print"/>
          <a:srcRect t="2499" r="6654" b="2351"/>
          <a:stretch>
            <a:fillRect/>
          </a:stretch>
        </p:blipFill>
        <p:spPr>
          <a:xfrm>
            <a:off x="5364088" y="2276872"/>
            <a:ext cx="1899453" cy="266429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0" name="Рисунок 9" descr="6.jpg"/>
          <p:cNvPicPr>
            <a:picLocks noChangeAspect="1"/>
          </p:cNvPicPr>
          <p:nvPr/>
        </p:nvPicPr>
        <p:blipFill>
          <a:blip r:embed="rId8" cstate="print"/>
          <a:srcRect t="2751" r="5209" b="2751"/>
          <a:stretch>
            <a:fillRect/>
          </a:stretch>
        </p:blipFill>
        <p:spPr>
          <a:xfrm>
            <a:off x="6712722" y="2132856"/>
            <a:ext cx="1942135" cy="266429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9" cstate="print"/>
          <a:srcRect r="6654" b="2751"/>
          <a:stretch>
            <a:fillRect/>
          </a:stretch>
        </p:blipFill>
        <p:spPr>
          <a:xfrm>
            <a:off x="539552" y="3645024"/>
            <a:ext cx="1858437" cy="2664296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19672" y="3789040"/>
            <a:ext cx="1855213" cy="2550917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 descr="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71800" y="4005064"/>
            <a:ext cx="1737381" cy="2388899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 descr="1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3692496"/>
            <a:ext cx="1800200" cy="254265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6" name="Рисунок 15" descr="1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88024" y="3705676"/>
            <a:ext cx="1872208" cy="2648268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 descr="1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96137" y="3861048"/>
            <a:ext cx="1762366" cy="2492895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 descr="1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48264" y="3933056"/>
            <a:ext cx="1740590" cy="2462093"/>
          </a:xfrm>
          <a:prstGeom prst="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24936" cy="14401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«Результативность профессиональной педагогической деятельности и достигнутые эффекты»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1916832"/>
            <a:ext cx="7488832" cy="2880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Участие в районных конференциях и </a:t>
            </a:r>
            <a:r>
              <a:rPr lang="ru-RU" b="1" dirty="0" err="1" smtClean="0">
                <a:solidFill>
                  <a:srgbClr val="C00000"/>
                </a:solidFill>
              </a:rPr>
              <a:t>интернет-конкурсах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и</a:t>
            </a:r>
            <a:r>
              <a:rPr lang="ru-RU" b="1" dirty="0" smtClean="0">
                <a:solidFill>
                  <a:srgbClr val="C00000"/>
                </a:solidFill>
              </a:rPr>
              <a:t> проектах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3" cstate="print"/>
          <a:srcRect l="2347" r="3791"/>
          <a:stretch>
            <a:fillRect/>
          </a:stretch>
        </p:blipFill>
        <p:spPr>
          <a:xfrm>
            <a:off x="467544" y="2276872"/>
            <a:ext cx="1800200" cy="26376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4" cstate="print"/>
          <a:srcRect r="3249"/>
          <a:stretch>
            <a:fillRect/>
          </a:stretch>
        </p:blipFill>
        <p:spPr>
          <a:xfrm>
            <a:off x="1403648" y="2420888"/>
            <a:ext cx="1874306" cy="26642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5" cstate="print"/>
          <a:srcRect l="2347" r="3791"/>
          <a:stretch>
            <a:fillRect/>
          </a:stretch>
        </p:blipFill>
        <p:spPr>
          <a:xfrm>
            <a:off x="2504514" y="2348880"/>
            <a:ext cx="1800200" cy="26376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4.bmp"/>
          <p:cNvPicPr>
            <a:picLocks noChangeAspect="1"/>
          </p:cNvPicPr>
          <p:nvPr/>
        </p:nvPicPr>
        <p:blipFill>
          <a:blip r:embed="rId6" cstate="print"/>
          <a:srcRect l="3642"/>
          <a:stretch>
            <a:fillRect/>
          </a:stretch>
        </p:blipFill>
        <p:spPr>
          <a:xfrm>
            <a:off x="3491880" y="2492896"/>
            <a:ext cx="1860714" cy="26642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5.bmp"/>
          <p:cNvPicPr>
            <a:picLocks noChangeAspect="1"/>
          </p:cNvPicPr>
          <p:nvPr/>
        </p:nvPicPr>
        <p:blipFill>
          <a:blip r:embed="rId7" cstate="print"/>
          <a:srcRect l="3642"/>
          <a:stretch>
            <a:fillRect/>
          </a:stretch>
        </p:blipFill>
        <p:spPr>
          <a:xfrm>
            <a:off x="4572000" y="2348880"/>
            <a:ext cx="1860713" cy="266429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6.jpg"/>
          <p:cNvPicPr>
            <a:picLocks noChangeAspect="1"/>
          </p:cNvPicPr>
          <p:nvPr/>
        </p:nvPicPr>
        <p:blipFill>
          <a:blip r:embed="rId8" cstate="print"/>
          <a:srcRect r="3764" b="2751"/>
          <a:stretch>
            <a:fillRect/>
          </a:stretch>
        </p:blipFill>
        <p:spPr>
          <a:xfrm>
            <a:off x="439409" y="3827904"/>
            <a:ext cx="1812402" cy="2520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7.jpg"/>
          <p:cNvPicPr>
            <a:picLocks noChangeAspect="1"/>
          </p:cNvPicPr>
          <p:nvPr/>
        </p:nvPicPr>
        <p:blipFill>
          <a:blip r:embed="rId9" cstate="print"/>
          <a:srcRect r="5209" b="2751"/>
          <a:stretch>
            <a:fillRect/>
          </a:stretch>
        </p:blipFill>
        <p:spPr>
          <a:xfrm>
            <a:off x="1475656" y="3933056"/>
            <a:ext cx="1785192" cy="252028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8.jpg"/>
          <p:cNvPicPr>
            <a:picLocks noChangeAspect="1"/>
          </p:cNvPicPr>
          <p:nvPr/>
        </p:nvPicPr>
        <p:blipFill>
          <a:blip r:embed="rId10" cstate="print"/>
          <a:srcRect r="3764" b="2751"/>
          <a:stretch>
            <a:fillRect/>
          </a:stretch>
        </p:blipFill>
        <p:spPr>
          <a:xfrm>
            <a:off x="2915816" y="3861048"/>
            <a:ext cx="1800200" cy="25033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img03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80112" y="2276872"/>
            <a:ext cx="1759266" cy="242088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5" name="Рисунок 14" descr="img035.jpg"/>
          <p:cNvPicPr>
            <a:picLocks noChangeAspect="1"/>
          </p:cNvPicPr>
          <p:nvPr/>
        </p:nvPicPr>
        <p:blipFill>
          <a:blip r:embed="rId12" cstate="print"/>
          <a:srcRect r="3764"/>
          <a:stretch>
            <a:fillRect/>
          </a:stretch>
        </p:blipFill>
        <p:spPr>
          <a:xfrm>
            <a:off x="6876256" y="2348881"/>
            <a:ext cx="1771784" cy="253348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Рисунок 15" descr="img036.jpg"/>
          <p:cNvPicPr>
            <a:picLocks noChangeAspect="1"/>
          </p:cNvPicPr>
          <p:nvPr/>
        </p:nvPicPr>
        <p:blipFill>
          <a:blip r:embed="rId13" cstate="print"/>
          <a:srcRect r="3764" b="2751"/>
          <a:stretch>
            <a:fillRect/>
          </a:stretch>
        </p:blipFill>
        <p:spPr>
          <a:xfrm>
            <a:off x="4899612" y="3933056"/>
            <a:ext cx="1760619" cy="244827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7" name="Рисунок 16" descr="img037.jpg"/>
          <p:cNvPicPr>
            <a:picLocks noChangeAspect="1"/>
          </p:cNvPicPr>
          <p:nvPr/>
        </p:nvPicPr>
        <p:blipFill>
          <a:blip r:embed="rId14" cstate="print"/>
          <a:srcRect r="5209" b="2751"/>
          <a:stretch>
            <a:fillRect/>
          </a:stretch>
        </p:blipFill>
        <p:spPr>
          <a:xfrm>
            <a:off x="6804248" y="3933056"/>
            <a:ext cx="1728192" cy="243981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1602281" cy="2204864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144016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«Результативность профессиональной педагогической деятельности и достигнутые эффекты»</a:t>
            </a:r>
            <a:endParaRPr lang="ru-RU" sz="3200" dirty="0"/>
          </a:p>
        </p:txBody>
      </p:sp>
      <p:pic>
        <p:nvPicPr>
          <p:cNvPr id="6" name="Рисунок 5" descr="img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1916832"/>
            <a:ext cx="1584176" cy="22600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5" name="Рисунок 14" descr="10.jpg"/>
          <p:cNvPicPr>
            <a:picLocks noChangeAspect="1"/>
          </p:cNvPicPr>
          <p:nvPr/>
        </p:nvPicPr>
        <p:blipFill>
          <a:blip r:embed="rId5" cstate="print"/>
          <a:srcRect t="2499" r="5209" b="2351"/>
          <a:stretch>
            <a:fillRect/>
          </a:stretch>
        </p:blipFill>
        <p:spPr>
          <a:xfrm>
            <a:off x="467544" y="3068960"/>
            <a:ext cx="1656184" cy="2287661"/>
          </a:xfrm>
          <a:prstGeom prst="rect">
            <a:avLst/>
          </a:prstGeom>
        </p:spPr>
      </p:pic>
      <p:pic>
        <p:nvPicPr>
          <p:cNvPr id="17" name="Рисунок 16" descr="img043.jpg"/>
          <p:cNvPicPr>
            <a:picLocks noChangeAspect="1"/>
          </p:cNvPicPr>
          <p:nvPr/>
        </p:nvPicPr>
        <p:blipFill>
          <a:blip r:embed="rId6" cstate="print"/>
          <a:srcRect r="3764"/>
          <a:stretch>
            <a:fillRect/>
          </a:stretch>
        </p:blipFill>
        <p:spPr>
          <a:xfrm>
            <a:off x="2699792" y="1988840"/>
            <a:ext cx="1642682" cy="234888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5" name="Рисунок 4" descr="img0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2132856"/>
            <a:ext cx="1706938" cy="234888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3" name="Рисунок 12" descr="6.jpg"/>
          <p:cNvPicPr>
            <a:picLocks noChangeAspect="1"/>
          </p:cNvPicPr>
          <p:nvPr/>
        </p:nvPicPr>
        <p:blipFill>
          <a:blip r:embed="rId8" cstate="print"/>
          <a:srcRect t="2751" r="5209" b="2751"/>
          <a:stretch>
            <a:fillRect/>
          </a:stretch>
        </p:blipFill>
        <p:spPr>
          <a:xfrm>
            <a:off x="5148064" y="1988840"/>
            <a:ext cx="1679685" cy="230425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Рисунок 7" descr="img032.jpg"/>
          <p:cNvPicPr>
            <a:picLocks noChangeAspect="1"/>
          </p:cNvPicPr>
          <p:nvPr/>
        </p:nvPicPr>
        <p:blipFill>
          <a:blip r:embed="rId9" cstate="print"/>
          <a:srcRect l="2320" t="2751" r="5209" b="2751"/>
          <a:stretch>
            <a:fillRect/>
          </a:stretch>
        </p:blipFill>
        <p:spPr>
          <a:xfrm>
            <a:off x="6516216" y="1844824"/>
            <a:ext cx="1758595" cy="247302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6" name="Рисунок 15" descr="1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75656" y="3284984"/>
            <a:ext cx="1621197" cy="223679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7" name="Рисунок 6" descr="img009.jpg"/>
          <p:cNvPicPr>
            <a:picLocks noChangeAspect="1"/>
          </p:cNvPicPr>
          <p:nvPr/>
        </p:nvPicPr>
        <p:blipFill>
          <a:blip r:embed="rId11" cstate="print"/>
          <a:srcRect l="2707" r="2879" b="3210"/>
          <a:stretch>
            <a:fillRect/>
          </a:stretch>
        </p:blipFill>
        <p:spPr>
          <a:xfrm>
            <a:off x="2627784" y="3501008"/>
            <a:ext cx="1531309" cy="2160240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9552" y="4509120"/>
            <a:ext cx="2304256" cy="172819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9" name="Рисунок 18" descr="img04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91880" y="3701213"/>
            <a:ext cx="1512168" cy="2148675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20" name="Рисунок 19" descr="img04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427984" y="4077072"/>
            <a:ext cx="1584176" cy="218875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18" name="Рисунок 17" descr="13.jpg"/>
          <p:cNvPicPr>
            <a:picLocks noChangeAspect="1"/>
          </p:cNvPicPr>
          <p:nvPr/>
        </p:nvPicPr>
        <p:blipFill>
          <a:blip r:embed="rId15" cstate="print"/>
          <a:srcRect t="2751" r="6654" b="2751"/>
          <a:stretch>
            <a:fillRect/>
          </a:stretch>
        </p:blipFill>
        <p:spPr>
          <a:xfrm>
            <a:off x="5436096" y="3861048"/>
            <a:ext cx="1654082" cy="230425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4" name="Рисунок 3" descr="img032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04248" y="3789040"/>
            <a:ext cx="1779166" cy="244827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404664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«Результативность профессиональной педагогической деятельности и достигнутые эффекты»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420888"/>
            <a:ext cx="784509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Результаты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3" action="ppaction://hlinkpres?slideindex=1&amp;slidetitle="/>
              </a:rPr>
              <a:t>мониторинга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 7 классе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Исследовательские работы учащихся школы: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4" action="ppaction://hlinkpres?slideindex=1&amp;slidetitle="/>
              </a:rPr>
              <a:t>«Топонимика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hlinkClick r:id="rId4" action="ppaction://hlinkpres?slideindex=1&amp;slidetitle="/>
              </a:rPr>
              <a:t>с.Елизарьево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4" action="ppaction://hlinkpres?slideindex=1&amp;slidetitle="/>
              </a:rPr>
              <a:t>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Бабуркин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Илья, 7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5" action="ppaction://hlinkpres?slideindex=1&amp;slidetitle="/>
              </a:rPr>
              <a:t>«Улицы моего села»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Цыплёнкова Анастасия, 7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6" action="ppaction://hlinkpres?slideindex=1&amp;slidetitle="/>
              </a:rPr>
              <a:t>«Владельцы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hlinkClick r:id="rId6" action="ppaction://hlinkpres?slideindex=1&amp;slidetitle="/>
              </a:rPr>
              <a:t>с.Елизарьево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6" action="ppaction://hlinkpres?slideindex=1&amp;slidetitle="/>
              </a:rPr>
              <a:t>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Живодёров Алексей, 7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7" action="ppaction://hlinkpres?slideindex=1&amp;slidetitle="/>
              </a:rPr>
              <a:t>«Творчество земляков»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Безрукова Анна 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Головизнина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Марина, 9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8" action="ppaction://hlinkpres?slideindex=1&amp;slidetitle="/>
              </a:rPr>
              <a:t>«Школьное дело в Елизарьеве» 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Бабуркин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Илья, 8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9" action="ppaction://hlinkpres?slideindex=1&amp;slidetitle="/>
              </a:rPr>
              <a:t>«Церковное наследие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hlinkClick r:id="rId9" action="ppaction://hlinkpres?slideindex=1&amp;slidetitle="/>
              </a:rPr>
              <a:t>Дивеевской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9" action="ppaction://hlinkpres?slideindex=1&amp;slidetitle="/>
              </a:rPr>
              <a:t> земли»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Ткаченко Алёна, 7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10" action="ppaction://hlinkpres?slideindex=1&amp;slidetitle="/>
              </a:rPr>
              <a:t>«Моя семья провожала на войну…»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Скоков Роман, 6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11" action="ppaction://hlinkpres?slideindex=1&amp;slidetitle="/>
              </a:rPr>
              <a:t>«Блажен, кто предков с чистым сердцем чтит…»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Цыплёнкова Ан.,8 класс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12" action="ppaction://hlinkpres?slideindex=1&amp;slidetitle="/>
              </a:rPr>
              <a:t>«Памятники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hlinkClick r:id="rId12" action="ppaction://hlinkpres?slideindex=1&amp;slidetitle="/>
              </a:rPr>
              <a:t>Дивеевского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hlinkClick r:id="rId12" action="ppaction://hlinkpres?slideindex=1&amp;slidetitle="/>
              </a:rPr>
              <a:t> района»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– Ткаченко Алёна, 8 класс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1440160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«Транслируемость практических </a:t>
            </a:r>
            <a:r>
              <a:rPr lang="ru-RU" sz="3200" b="1" i="1" dirty="0" err="1" smtClean="0">
                <a:solidFill>
                  <a:schemeClr val="bg2">
                    <a:lumMod val="25000"/>
                  </a:schemeClr>
                </a:solidFill>
              </a:rPr>
              <a:t>достиже-ний</a:t>
            </a:r>
            <a:r>
              <a:rPr lang="ru-RU" sz="3200" b="1" i="1" dirty="0" smtClean="0">
                <a:solidFill>
                  <a:schemeClr val="bg2">
                    <a:lumMod val="25000"/>
                  </a:schemeClr>
                </a:solidFill>
              </a:rPr>
              <a:t> профессиональной деятельности»</a:t>
            </a:r>
            <a:endParaRPr lang="ru-RU" sz="32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11560" y="1608385"/>
          <a:ext cx="7992887" cy="465961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448272"/>
                <a:gridCol w="216024"/>
                <a:gridCol w="432048"/>
                <a:gridCol w="4896543"/>
              </a:tblGrid>
              <a:tr h="277681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2010-2011 </a:t>
                      </a:r>
                      <a:r>
                        <a:rPr lang="ru-RU" sz="14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ВЫСТУПЛЕНИЯ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79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ШМО классных руководителей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«Патриотическое воспитание во внеурочной деятельности»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2118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2011-2012 </a:t>
                      </a:r>
                      <a:r>
                        <a:rPr lang="ru-RU" sz="14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796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Педсовет 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«Воспитательный потенциал дополнительных образовательных программ»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024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ШМО классных руководителей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«Истоки патриотизма – в семье?»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2012-2013 </a:t>
                      </a:r>
                      <a:r>
                        <a:rPr lang="ru-RU" sz="14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8032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Общешкольное родительское собрание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«Ответственность родителей за воспитание детей»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ШМО классных руководителей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«Воспитание культуры личности силами семьи и школы»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57348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2013-14 </a:t>
                      </a:r>
                      <a:r>
                        <a:rPr lang="ru-RU" sz="14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70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Общешкольное родительское собрание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«Как построить мир в семье»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204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ШМО классных руководителей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««Развитие индивидуальности ребенка в процессе внеурочной деятельности»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ШМО классных руководителей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«Воспитательный потенциал семьи»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2014-15 </a:t>
                      </a:r>
                      <a:r>
                        <a:rPr lang="ru-RU" sz="1400" b="1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Педсовет 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«Применение новых информационных технологий в работе педагога»</a:t>
                      </a: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22772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Публикации на сайтах</a:t>
                      </a: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6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http://www.proshkolu.ru/user/Olessja/</a:t>
                      </a:r>
                      <a:r>
                        <a:rPr lang="ru-RU" sz="1600" b="1" u="sng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;      </a:t>
                      </a:r>
                      <a:r>
                        <a:rPr lang="ru-RU" sz="1600" b="1" u="sng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http://elizarevo.ru/admin/koa.html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;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   </a:t>
                      </a:r>
                      <a:r>
                        <a:rPr lang="ru-RU" sz="1600" b="1" u="sng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http://www.openclass.ru/my_page_all</a:t>
                      </a:r>
                      <a:r>
                        <a:rPr lang="ru-RU" sz="1600" b="1" u="sng" baseline="0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; </a:t>
                      </a:r>
                      <a:r>
                        <a:rPr lang="en-US" sz="1600" b="1" u="sng" dirty="0" smtClean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  <a:hlinkClick r:id="rId4"/>
                        </a:rPr>
                        <a:t>http://multiurok.ru/kuznecowaolessja/lenta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+mn-cs"/>
                        </a:rPr>
                        <a:t> </a:t>
                      </a:r>
                      <a:r>
                        <a:rPr lang="ru-RU" sz="1600" b="1" u="none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+mn-cs"/>
                        </a:rPr>
                        <a:t>и др.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2552" marR="525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86409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«Литература»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268760"/>
            <a:ext cx="7272808" cy="45365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Вяземский Е.Е. Гражданское образование в основной школе [Текст] /Вяземский Е.Е. // Преподавание истории и обществознания в школе - 2001.- № 9.-С. 12-15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Караковский В.А. Патриотическое воспитание в школе. М. 2004 год. 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Рухленко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Н.М. Патриотическое воспитание учащихся. Ж. «Практика административной работы в школе». 2004 год. №1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Смирнова И.Ф. Патриотическое воспитание. М. 2002 год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Сухомлинский. В. А. Сердце отдаю детям [Текст] / В. А. Сухомлинский. – Минск : Народная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асвета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1975. – 288 с.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Ушинский, К. Д. Избранные педагогические сочинения: В 2 т. – М., 1974. Т.2. – с.160</a:t>
            </a:r>
          </a:p>
          <a:p>
            <a:pPr marL="342900" lvl="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И. Ф. Харламов. Педагогика. Курс лекций. С.206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548680"/>
            <a:ext cx="5328592" cy="94096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«Тема презентации»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899592" y="1844824"/>
            <a:ext cx="7272808" cy="2062103"/>
          </a:xfrm>
          <a:prstGeom prst="rect">
            <a:avLst/>
          </a:prstGeom>
          <a:ln>
            <a:noFill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«Формирование гражданских и патриотических качеств школьников через внеурочную деятельность»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5085184"/>
            <a:ext cx="7704856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1570186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«Условия формирования личного </a:t>
            </a:r>
            <a:b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вклада в развитие образования»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5934670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560" y="1988840"/>
            <a:ext cx="7920880" cy="10081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Научно – исследовательские условия: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изучение работ философов,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психологов и педагогов (Л.С.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Выготский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В.В. Давыдов, А.Г.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Асмолов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П.П.Блонского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, А.С.Макаренко, В.А.Сухомлинского,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С.Т.Шацкого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и др.)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3068960"/>
            <a:ext cx="7920880" cy="10801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</a:rPr>
              <a:t>Методические условия: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изучение литературы по методике организации внеурочной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изучение опыта коллег в процессе посещения районных мероприятий;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участие в работе РМО учителей истории, ШМО классных руководителей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221088"/>
            <a:ext cx="4608512" cy="216024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Организационно – педагогические условия: 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 в должности руководителя ШМО классных руководителей;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работа в должности старшей вожатой;  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руководство школьным кружком «Возрождение»;</a:t>
            </a:r>
          </a:p>
          <a:p>
            <a:pPr>
              <a:buFont typeface="Wingdings" pitchFamily="2" charset="2"/>
              <a:buChar char="§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выступления на РМО учителей истории; публикации в интернете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Рисунок 13" descr="2.jpg.png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4293096"/>
            <a:ext cx="3181849" cy="1956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«Актуальность личного вклада в развитие образования»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467544" y="1772817"/>
            <a:ext cx="3888432" cy="1008112"/>
          </a:xfrm>
          <a:prstGeom prst="notchedRightArrow">
            <a:avLst>
              <a:gd name="adj1" fmla="val 79672"/>
              <a:gd name="adj2" fmla="val 3479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необходимостью формирования гражданина-патриота</a:t>
            </a:r>
            <a:endParaRPr lang="ru-RU" dirty="0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67544" y="2780928"/>
            <a:ext cx="3816424" cy="1008112"/>
          </a:xfrm>
          <a:prstGeom prst="notchedRightArrow">
            <a:avLst>
              <a:gd name="adj1" fmla="val 75282"/>
              <a:gd name="adj2" fmla="val 2767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стремлением школы к формированию гражданина, патриота</a:t>
            </a:r>
            <a:endParaRPr lang="ru-RU" dirty="0"/>
          </a:p>
        </p:txBody>
      </p:sp>
      <p:sp>
        <p:nvSpPr>
          <p:cNvPr id="17" name="Стрелка вправо с вырезом 16"/>
          <p:cNvSpPr/>
          <p:nvPr/>
        </p:nvSpPr>
        <p:spPr>
          <a:xfrm>
            <a:off x="539552" y="3861048"/>
            <a:ext cx="3744416" cy="1080120"/>
          </a:xfrm>
          <a:prstGeom prst="notchedRightArrow">
            <a:avLst>
              <a:gd name="adj1" fmla="val 76048"/>
              <a:gd name="adj2" fmla="val 2655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потребностями детей в социально значимой деятельности</a:t>
            </a:r>
            <a:endParaRPr lang="ru-RU" dirty="0"/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539552" y="4941168"/>
            <a:ext cx="3744416" cy="1440160"/>
          </a:xfrm>
          <a:prstGeom prst="notchedRightArrow">
            <a:avLst>
              <a:gd name="adj1" fmla="val 78653"/>
              <a:gd name="adj2" fmla="val 2581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Между ситуативным характером и  стихийностью проявлений патриотических качеств </a:t>
            </a: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355976" y="1916832"/>
            <a:ext cx="648072" cy="417646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algn="ctr"/>
            <a:r>
              <a:rPr lang="ru-RU" b="1" dirty="0" smtClean="0"/>
              <a:t>ПРОТИВОРЕЧИЯ</a:t>
            </a:r>
            <a:endParaRPr lang="ru-RU" b="1" dirty="0"/>
          </a:p>
        </p:txBody>
      </p:sp>
      <p:sp>
        <p:nvSpPr>
          <p:cNvPr id="20" name="Стрелка вправо с вырезом 19"/>
          <p:cNvSpPr/>
          <p:nvPr/>
        </p:nvSpPr>
        <p:spPr>
          <a:xfrm rot="10800000" flipV="1">
            <a:off x="5004048" y="1772816"/>
            <a:ext cx="3528392" cy="936104"/>
          </a:xfrm>
          <a:prstGeom prst="notchedRightArrow">
            <a:avLst>
              <a:gd name="adj1" fmla="val 86468"/>
              <a:gd name="adj2" fmla="val 304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 отсутствием этого представления у детей</a:t>
            </a:r>
            <a:endParaRPr lang="ru-RU" dirty="0"/>
          </a:p>
        </p:txBody>
      </p:sp>
      <p:sp>
        <p:nvSpPr>
          <p:cNvPr id="21" name="Стрелка вправо с вырезом 20"/>
          <p:cNvSpPr/>
          <p:nvPr/>
        </p:nvSpPr>
        <p:spPr>
          <a:xfrm rot="10800000" flipV="1">
            <a:off x="5004048" y="2780928"/>
            <a:ext cx="3528392" cy="936104"/>
          </a:xfrm>
          <a:prstGeom prst="notchedRightArrow">
            <a:avLst>
              <a:gd name="adj1" fmla="val 86468"/>
              <a:gd name="adj2" fmla="val 3046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 отсутствием этого стремления в семье</a:t>
            </a:r>
            <a:endParaRPr lang="ru-RU" dirty="0"/>
          </a:p>
        </p:txBody>
      </p:sp>
      <p:sp>
        <p:nvSpPr>
          <p:cNvPr id="22" name="Стрелка вправо с вырезом 21"/>
          <p:cNvSpPr/>
          <p:nvPr/>
        </p:nvSpPr>
        <p:spPr>
          <a:xfrm rot="10800000" flipV="1">
            <a:off x="5004048" y="3933056"/>
            <a:ext cx="3600400" cy="1008112"/>
          </a:xfrm>
          <a:prstGeom prst="notchedRightArrow">
            <a:avLst>
              <a:gd name="adj1" fmla="val 86468"/>
              <a:gd name="adj2" fmla="val 3185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 реальными условиями для их включения в </a:t>
            </a:r>
            <a:r>
              <a:rPr lang="ru-RU" dirty="0" err="1" smtClean="0"/>
              <a:t>пат-риотическую</a:t>
            </a:r>
            <a:r>
              <a:rPr lang="ru-RU" dirty="0" smtClean="0"/>
              <a:t> деятельность</a:t>
            </a:r>
            <a:endParaRPr lang="ru-RU" dirty="0"/>
          </a:p>
        </p:txBody>
      </p:sp>
      <p:sp>
        <p:nvSpPr>
          <p:cNvPr id="23" name="Стрелка вправо с вырезом 22"/>
          <p:cNvSpPr/>
          <p:nvPr/>
        </p:nvSpPr>
        <p:spPr>
          <a:xfrm rot="10800000" flipV="1">
            <a:off x="5004048" y="5013176"/>
            <a:ext cx="3528392" cy="1368152"/>
          </a:xfrm>
          <a:prstGeom prst="notchedRightArrow">
            <a:avLst>
              <a:gd name="adj1" fmla="val 86468"/>
              <a:gd name="adj2" fmla="val 270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  целенаправленной, систематической работой по </a:t>
            </a:r>
            <a:r>
              <a:rPr lang="ru-RU" dirty="0" err="1" smtClean="0"/>
              <a:t>гражданско-патрио-тическому</a:t>
            </a:r>
            <a:r>
              <a:rPr lang="ru-RU" dirty="0" smtClean="0"/>
              <a:t> воспитанию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1560" y="5589240"/>
            <a:ext cx="7920880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Проблема:  </a:t>
            </a:r>
            <a:r>
              <a:rPr lang="ru-RU" i="1" dirty="0" smtClean="0"/>
              <a:t>создание  механизма,  обеспечивающего  организационно-педагогические   условия  повышения  эффективности  гражданско-патриотического воспитания  школьников в условиях современной школы</a:t>
            </a:r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«Теоретические обоснование личного вклада в развитие образования»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3131840" y="1844824"/>
            <a:ext cx="504056" cy="864096"/>
          </a:xfrm>
          <a:prstGeom prst="rightArrow">
            <a:avLst>
              <a:gd name="adj1" fmla="val 66280"/>
              <a:gd name="adj2" fmla="val 32634"/>
            </a:avLst>
          </a:prstGeom>
          <a:solidFill>
            <a:srgbClr val="FFFF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39552" y="3212976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115616" y="2924944"/>
          <a:ext cx="6192688" cy="2123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Методы работы</a:t>
                      </a:r>
                      <a:endParaRPr lang="ru-RU" b="1" dirty="0" smtClean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Методы формирования сознания личности</a:t>
                      </a: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Методы организации деятельности и формирования опыта гражданского поведения</a:t>
                      </a:r>
                      <a:endParaRPr lang="ru-RU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Методы стимулирования деятельности и поведения</a:t>
                      </a: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Активные и интерактивные методы обучения и воспитания</a:t>
                      </a:r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467544" y="1628800"/>
            <a:ext cx="2664296" cy="1224136"/>
          </a:xfrm>
          <a:prstGeom prst="round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А.А. Аронов,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Ю.К.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Бабанский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А.В. Барабанщиков, </a:t>
            </a:r>
          </a:p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В.А.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Караковского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  и </a:t>
            </a:r>
            <a:r>
              <a:rPr lang="ru-RU" b="1" dirty="0" err="1" smtClean="0">
                <a:solidFill>
                  <a:schemeClr val="accent3">
                    <a:lumMod val="50000"/>
                  </a:schemeClr>
                </a:solidFill>
              </a:rPr>
              <a:t>др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35896" y="1628800"/>
            <a:ext cx="5112568" cy="1296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«От того, как относится человек в годы детства к героическому подвигу своих отцов и дедов, зависит его нравственный облик, отношение к общественным интересам, к труду на благо Родины»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В.А.Сухомлинский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568" y="4941168"/>
            <a:ext cx="7920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b="1" u="sng" dirty="0" smtClean="0">
                <a:solidFill>
                  <a:schemeClr val="accent2">
                    <a:lumMod val="50000"/>
                  </a:schemeClr>
                </a:solidFill>
              </a:rPr>
              <a:t>Принципы</a:t>
            </a:r>
            <a:r>
              <a:rPr lang="ru-RU" u="sng" dirty="0" smtClean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pPr fontAlgn="base"/>
            <a:r>
              <a:rPr lang="ru-RU" dirty="0" smtClean="0"/>
              <a:t>- </a:t>
            </a:r>
            <a:r>
              <a:rPr lang="ru-RU" b="1" i="1" dirty="0" smtClean="0"/>
              <a:t>принцип историзма и </a:t>
            </a:r>
            <a:r>
              <a:rPr lang="ru-RU" b="1" i="1" dirty="0" err="1" smtClean="0"/>
              <a:t>культуросообразности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- </a:t>
            </a:r>
            <a:r>
              <a:rPr lang="ru-RU" b="1" i="1" dirty="0" smtClean="0"/>
              <a:t>принцип </a:t>
            </a:r>
            <a:r>
              <a:rPr lang="ru-RU" b="1" i="1" dirty="0" err="1" smtClean="0"/>
              <a:t>гуманизации</a:t>
            </a:r>
            <a:r>
              <a:rPr lang="ru-RU" b="1" i="1" dirty="0" smtClean="0"/>
              <a:t> воспитательного процесса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- </a:t>
            </a:r>
            <a:r>
              <a:rPr lang="ru-RU" b="1" i="1" dirty="0" smtClean="0"/>
              <a:t>принцип адресного подхода в формировании патриотизма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- </a:t>
            </a:r>
            <a:r>
              <a:rPr lang="ru-RU" b="1" i="1" dirty="0" smtClean="0"/>
              <a:t>принцип учёта региональных условий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8012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«Цель и задачи педагогической деятельности»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1556792"/>
            <a:ext cx="7776864" cy="17281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sz="20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: создать условия  развития высокой социальной активности, гражданской ответственности, духовности, становления настоящих граждан России, обладающих позитивными ценностями и качествами, посредством различных форм внеурочной деятельности</a:t>
            </a:r>
            <a:endParaRPr lang="ru-RU" sz="2000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3356992"/>
            <a:ext cx="7920880" cy="30243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i="1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  <a:r>
              <a:rPr lang="ru-RU" sz="2000" b="1" i="1" dirty="0" smtClean="0">
                <a:ln>
                  <a:solidFill>
                    <a:srgbClr val="7030A0"/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ЗАДАЧИ:</a:t>
            </a:r>
            <a:endParaRPr lang="ru-RU" sz="2000" b="1" dirty="0" smtClean="0">
              <a:ln>
                <a:solidFill>
                  <a:srgbClr val="7030A0"/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  <a:p>
            <a:pPr marL="342900" lvl="0" indent="-342900">
              <a:buFont typeface="+mj-lt"/>
              <a:buAutoNum type="arabicParenR"/>
            </a:pPr>
            <a:r>
              <a:rPr lang="ru-RU" sz="2000" b="1" dirty="0" smtClean="0">
                <a:solidFill>
                  <a:srgbClr val="7030A0"/>
                </a:solidFill>
              </a:rPr>
              <a:t>проанализировать состояние исследуемой проблемы и определить пути её решения через внеурочную деятельности,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b="1" dirty="0" smtClean="0">
                <a:solidFill>
                  <a:srgbClr val="7030A0"/>
                </a:solidFill>
              </a:rPr>
              <a:t>сформировать основные условия и приёмы процесса формирования гражданских и патриотических качеств через внеурочную деятельность,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2000" b="1" dirty="0" smtClean="0">
                <a:solidFill>
                  <a:srgbClr val="7030A0"/>
                </a:solidFill>
              </a:rPr>
              <a:t>апробировать во внеурочной деятельности такие технологии и формы работы, которые позволяют сформировать у школьников гражданские и патриотические качества.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«Ведущая педагогическая идея»</a:t>
            </a:r>
            <a:endParaRPr lang="ru-RU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3608" y="1844824"/>
            <a:ext cx="6984776" cy="38164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Формирование гражданских  и патриотических качеств у школьников будет эффективным при условии ориентации учителя и учащихся на отечественные ценности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: любовь к родине, уважение к традициям народа, гордость за историческое прошлое и героизм наших предков, долг и честь, ответственность за свои дела и поступки, достоинство и верность Отчизне и вовлечения учащихся в различные формы индивидуальной и коллективной, в том числе самостоятельной поисковой и исследовательской деятельности по истории и краеведению, как средства формирования </a:t>
            </a:r>
            <a:r>
              <a:rPr lang="ru-RU" i="1" dirty="0" err="1" smtClean="0">
                <a:solidFill>
                  <a:schemeClr val="accent2">
                    <a:lumMod val="50000"/>
                  </a:schemeClr>
                </a:solidFill>
              </a:rPr>
              <a:t>патриотически</a:t>
            </a:r>
            <a:r>
              <a:rPr lang="ru-RU" i="1" dirty="0" smtClean="0">
                <a:solidFill>
                  <a:schemeClr val="accent2">
                    <a:lumMod val="50000"/>
                  </a:schemeClr>
                </a:solidFill>
              </a:rPr>
              <a:t> ориентированной личности.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рамка8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19256" cy="1296144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 smtClean="0">
                <a:solidFill>
                  <a:schemeClr val="bg2">
                    <a:lumMod val="25000"/>
                  </a:schemeClr>
                </a:solidFill>
              </a:rPr>
              <a:t>«Деятельностный аспект личного вклада в развитие образования»</a:t>
            </a:r>
            <a:endParaRPr lang="ru-RU" sz="36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600400" cy="45365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sz="1800" b="1" i="1" dirty="0" smtClean="0"/>
              <a:t>1 этап – подготовительный</a:t>
            </a:r>
          </a:p>
          <a:p>
            <a:r>
              <a:rPr lang="ru-RU" sz="1800" dirty="0" smtClean="0"/>
              <a:t>Продолжительность – сентябрь 2010г – август 2011г.</a:t>
            </a:r>
          </a:p>
          <a:p>
            <a:r>
              <a:rPr lang="ru-RU" sz="1800" b="1" i="1" dirty="0" smtClean="0"/>
              <a:t>Основные задачи</a:t>
            </a:r>
            <a:r>
              <a:rPr lang="ru-RU" sz="1800" dirty="0" smtClean="0"/>
              <a:t> данного этапа: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800" dirty="0" smtClean="0"/>
              <a:t>Изучить документацию по гражданско-патриотическому воспитанию,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800" dirty="0" smtClean="0"/>
              <a:t>Разработать и утвердить план работы по формированию гражданских и патриотических качеств у школьников,</a:t>
            </a:r>
          </a:p>
          <a:p>
            <a:pPr marL="342900" lvl="0" indent="-342900">
              <a:buFont typeface="+mj-lt"/>
              <a:buAutoNum type="arabicParenR"/>
            </a:pPr>
            <a:r>
              <a:rPr lang="ru-RU" sz="1800" dirty="0" smtClean="0"/>
              <a:t>Изучить степень гражданско-патриотической направленности и заинтересовать учеников предстоящей работой.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844824"/>
            <a:ext cx="4392488" cy="504056"/>
          </a:xfrm>
          <a:prstGeom prst="rect">
            <a:avLst/>
          </a:prstGeom>
          <a:solidFill>
            <a:srgbClr val="50E28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Гражданин и патриот начинается в школе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348880"/>
            <a:ext cx="2907172" cy="2190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img0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4149080"/>
            <a:ext cx="1509118" cy="2148659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DSCN7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3933056"/>
            <a:ext cx="2942456" cy="2206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мка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bg2">
                    <a:lumMod val="25000"/>
                  </a:schemeClr>
                </a:solidFill>
              </a:rPr>
              <a:t>«Деятельностный аспект личного вклада в развитие образования»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75656" y="1772816"/>
            <a:ext cx="619268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ea typeface="Times New Roman" pitchFamily="18" charset="0"/>
                <a:cs typeface="Arial" pitchFamily="34" charset="0"/>
              </a:rPr>
              <a:t>2 этап – практический </a:t>
            </a: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ЦЕЛЬ: 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реализовать разработанный план в действительности. </a:t>
            </a:r>
            <a:endParaRPr lang="ru-RU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Arial" pitchFamily="34" charset="0"/>
              </a:rPr>
              <a:t>Продолжительность</a:t>
            </a:r>
            <a:r>
              <a:rPr lang="ru-RU" dirty="0" smtClean="0">
                <a:ea typeface="Times New Roman" pitchFamily="18" charset="0"/>
                <a:cs typeface="Arial" pitchFamily="34" charset="0"/>
              </a:rPr>
              <a:t> – сентябрь 2011г – август 2014г</a:t>
            </a:r>
            <a:endParaRPr lang="ru-RU" dirty="0" smtClean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2780928"/>
            <a:ext cx="3888432" cy="33843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Направления  внеурочной деятельности:</a:t>
            </a:r>
            <a:endParaRPr lang="ru-RU" b="1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встречи с представителями правовых структур, органов правопорядка;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посещение историко-краеведческих музеев Дивеева и г.Арзамаса;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встречи с ветеранами войны и труда, воинами-афганцами, участниками чеченских событий;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Times New Roman" pitchFamily="18" charset="0"/>
                <a:cs typeface="Arial" pitchFamily="34" charset="0"/>
              </a:rPr>
              <a:t>предметные недели по истории, краеведению и праву;</a:t>
            </a:r>
            <a:endParaRPr lang="ru-RU" dirty="0" smtClean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852936"/>
            <a:ext cx="1547664" cy="1025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2780928"/>
            <a:ext cx="1440160" cy="1077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7" y="4005064"/>
            <a:ext cx="1536171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4005064"/>
            <a:ext cx="1296144" cy="114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39952" y="5157192"/>
            <a:ext cx="1595669" cy="11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96136" y="5157192"/>
            <a:ext cx="1529589" cy="114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1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5013176"/>
            <a:ext cx="1595669" cy="11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</TotalTime>
  <Words>1270</Words>
  <Application>Microsoft Office PowerPoint</Application>
  <PresentationFormat>Экран (4:3)</PresentationFormat>
  <Paragraphs>152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«Тема презентации»</vt:lpstr>
      <vt:lpstr>«Условия формирования личного  вклада в развитие образования»</vt:lpstr>
      <vt:lpstr>«Актуальность личного вклада в развитие образования»</vt:lpstr>
      <vt:lpstr>«Теоретические обоснование личного вклада в развитие образования»</vt:lpstr>
      <vt:lpstr>«Цель и задачи педагогической деятельности»</vt:lpstr>
      <vt:lpstr>«Ведущая педагогическая идея»</vt:lpstr>
      <vt:lpstr>«Деятельностный аспект личного вклада в развитие образования»</vt:lpstr>
      <vt:lpstr>«Деятельностный аспект личного вклада в развитие образования»</vt:lpstr>
      <vt:lpstr>«Деятельностный аспект личного вклада в развитие образования»</vt:lpstr>
      <vt:lpstr>«Диапазон личного вклада в развитие образования»</vt:lpstr>
      <vt:lpstr>«Результативность профессиональной педагогической деятельности и достигнутые эффекты»</vt:lpstr>
      <vt:lpstr>«Результативность профессиональной педагогической деятельности и достигнутые эффекты»</vt:lpstr>
      <vt:lpstr>«Результативность профессиональной педагогической деятельности и достигнутые эффекты»</vt:lpstr>
      <vt:lpstr>«Результативность профессиональной педагогической деятельности и достигнутые эффекты»</vt:lpstr>
      <vt:lpstr>Слайд 16</vt:lpstr>
      <vt:lpstr>«Транслируемость практических достиже-ний профессиональной деятельности»</vt:lpstr>
      <vt:lpstr>«Литература»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222</cp:revision>
  <dcterms:created xsi:type="dcterms:W3CDTF">2015-02-06T16:24:34Z</dcterms:created>
  <dcterms:modified xsi:type="dcterms:W3CDTF">2016-02-14T17:25:49Z</dcterms:modified>
</cp:coreProperties>
</file>